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wmf" ContentType="image/x-wm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58"/>
  </p:notesMasterIdLst>
  <p:sldIdLst>
    <p:sldId id="303" r:id="rId2"/>
    <p:sldId id="302" r:id="rId3"/>
    <p:sldId id="304" r:id="rId4"/>
    <p:sldId id="305" r:id="rId5"/>
    <p:sldId id="306" r:id="rId6"/>
    <p:sldId id="307" r:id="rId7"/>
    <p:sldId id="308" r:id="rId8"/>
    <p:sldId id="309" r:id="rId9"/>
    <p:sldId id="310" r:id="rId10"/>
    <p:sldId id="311" r:id="rId11"/>
    <p:sldId id="312" r:id="rId12"/>
    <p:sldId id="313" r:id="rId13"/>
    <p:sldId id="314" r:id="rId14"/>
    <p:sldId id="315" r:id="rId15"/>
    <p:sldId id="316" r:id="rId16"/>
    <p:sldId id="317" r:id="rId17"/>
    <p:sldId id="318" r:id="rId18"/>
    <p:sldId id="319" r:id="rId19"/>
    <p:sldId id="320" r:id="rId20"/>
    <p:sldId id="321" r:id="rId21"/>
    <p:sldId id="325" r:id="rId22"/>
    <p:sldId id="323" r:id="rId23"/>
    <p:sldId id="326" r:id="rId24"/>
    <p:sldId id="327" r:id="rId25"/>
    <p:sldId id="329" r:id="rId26"/>
    <p:sldId id="328" r:id="rId27"/>
    <p:sldId id="330" r:id="rId28"/>
    <p:sldId id="331" r:id="rId29"/>
    <p:sldId id="332" r:id="rId30"/>
    <p:sldId id="333" r:id="rId31"/>
    <p:sldId id="341" r:id="rId32"/>
    <p:sldId id="334" r:id="rId33"/>
    <p:sldId id="337" r:id="rId34"/>
    <p:sldId id="338" r:id="rId35"/>
    <p:sldId id="354" r:id="rId36"/>
    <p:sldId id="339" r:id="rId37"/>
    <p:sldId id="340" r:id="rId38"/>
    <p:sldId id="352" r:id="rId39"/>
    <p:sldId id="342" r:id="rId40"/>
    <p:sldId id="343" r:id="rId41"/>
    <p:sldId id="353" r:id="rId42"/>
    <p:sldId id="344" r:id="rId43"/>
    <p:sldId id="345" r:id="rId44"/>
    <p:sldId id="347" r:id="rId45"/>
    <p:sldId id="346" r:id="rId46"/>
    <p:sldId id="351" r:id="rId47"/>
    <p:sldId id="349" r:id="rId48"/>
    <p:sldId id="350" r:id="rId49"/>
    <p:sldId id="357" r:id="rId50"/>
    <p:sldId id="363" r:id="rId51"/>
    <p:sldId id="361" r:id="rId52"/>
    <p:sldId id="360" r:id="rId53"/>
    <p:sldId id="362" r:id="rId54"/>
    <p:sldId id="359" r:id="rId55"/>
    <p:sldId id="358" r:id="rId56"/>
    <p:sldId id="355" r:id="rId57"/>
  </p:sldIdLst>
  <p:sldSz cx="9144000" cy="5143500" type="screen16x9"/>
  <p:notesSz cx="7315200" cy="9601200"/>
  <p:embeddedFontLst>
    <p:embeddedFont>
      <p:font typeface="Aharoni" panose="02010803020104030203" pitchFamily="2" charset="-79"/>
      <p:bold r:id="rId59"/>
    </p:embeddedFont>
    <p:embeddedFont>
      <p:font typeface="Cambria Math" panose="02040503050406030204" pitchFamily="18" charset="0"/>
      <p:regular r:id="rId60"/>
    </p:embeddedFont>
    <p:embeddedFont>
      <p:font typeface="Nunito" pitchFamily="2" charset="0"/>
      <p:regular r:id="rId61"/>
      <p:bold r:id="rId62"/>
      <p:italic r:id="rId63"/>
      <p:boldItalic r:id="rId64"/>
    </p:embeddedFont>
    <p:embeddedFont>
      <p:font typeface="Tahoma" panose="020B0604030504040204" pitchFamily="34" charset="0"/>
      <p:regular r:id="rId65"/>
      <p:bold r:id="rId66"/>
    </p:embeddedFont>
    <p:embeddedFont>
      <p:font typeface="Walter Turncoat" panose="020B0604020202020204" charset="0"/>
      <p:regular r:id="rId6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7065"/>
    <a:srgbClr val="FFE979"/>
    <a:srgbClr val="FFD72D"/>
    <a:srgbClr val="FFE771"/>
    <a:srgbClr val="300D02"/>
    <a:srgbClr val="172C06"/>
    <a:srgbClr val="9AE85A"/>
    <a:srgbClr val="8EE547"/>
    <a:srgbClr val="80E12F"/>
    <a:srgbClr val="76DE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DFB9461-E5AC-47F8-8AA6-5BF79E793501}">
  <a:tblStyle styleId="{9DFB9461-E5AC-47F8-8AA6-5BF79E79350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9E96B3EC-8770-4C4F-981F-48A8244F3835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311" autoAdjust="0"/>
  </p:normalViewPr>
  <p:slideViewPr>
    <p:cSldViewPr snapToGrid="0">
      <p:cViewPr varScale="1">
        <p:scale>
          <a:sx n="106" d="100"/>
          <a:sy n="106" d="100"/>
        </p:scale>
        <p:origin x="778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5.fntdata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66" Type="http://schemas.openxmlformats.org/officeDocument/2006/relationships/font" Target="fonts/font8.fntdata"/><Relationship Id="rId5" Type="http://schemas.openxmlformats.org/officeDocument/2006/relationships/slide" Target="slides/slide4.xml"/><Relationship Id="rId61" Type="http://schemas.openxmlformats.org/officeDocument/2006/relationships/font" Target="fonts/font3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6.fntdata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.fntdata"/><Relationship Id="rId67" Type="http://schemas.openxmlformats.org/officeDocument/2006/relationships/font" Target="fonts/font9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4.fntdata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2.fntdata"/><Relationship Id="rId65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45" tIns="96645" rIns="96645" bIns="9664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17775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95309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58436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4563536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4445675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99201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85771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0333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66098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63867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50084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35968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98098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letely blank">
  <p:cSld name="CUSTOM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2"/>
          <p:cNvSpPr txBox="1">
            <a:spLocks noGrp="1"/>
          </p:cNvSpPr>
          <p:nvPr>
            <p:ph type="sldNum" idx="12"/>
          </p:nvPr>
        </p:nvSpPr>
        <p:spPr>
          <a:xfrm>
            <a:off x="8404384" y="199526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48125" y="593125"/>
            <a:ext cx="61671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48125" y="1271600"/>
            <a:ext cx="6167100" cy="32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unito"/>
              <a:buChar char="➜"/>
              <a:defRPr sz="24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lvl="1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unito"/>
              <a:buChar char="-"/>
              <a:defRPr sz="24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lvl="2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unito"/>
              <a:buChar char="-"/>
              <a:defRPr sz="24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lvl="3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unito"/>
              <a:buChar char="-"/>
              <a:defRPr sz="24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lvl="4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unito"/>
              <a:buChar char="-"/>
              <a:defRPr sz="24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lvl="5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unito"/>
              <a:buChar char="-"/>
              <a:defRPr sz="24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lvl="6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unito"/>
              <a:buChar char="●"/>
              <a:defRPr sz="24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lvl="7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unito"/>
              <a:buChar char="○"/>
              <a:defRPr sz="24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lvl="8" indent="-381000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2"/>
              </a:buClr>
              <a:buSzPts val="2400"/>
              <a:buFont typeface="Nunito"/>
              <a:buChar char="■"/>
              <a:defRPr sz="24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04384" y="19952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r" rtl="0">
              <a:buNone/>
              <a:defRPr sz="1300">
                <a:solidFill>
                  <a:schemeClr val="lt2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lvl="1" algn="r" rtl="0">
              <a:buNone/>
              <a:defRPr sz="1300">
                <a:solidFill>
                  <a:schemeClr val="lt2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lvl="2" algn="r" rtl="0">
              <a:buNone/>
              <a:defRPr sz="1300">
                <a:solidFill>
                  <a:schemeClr val="lt2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lvl="3" algn="r" rtl="0">
              <a:buNone/>
              <a:defRPr sz="1300">
                <a:solidFill>
                  <a:schemeClr val="lt2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lvl="4" algn="r" rtl="0">
              <a:buNone/>
              <a:defRPr sz="1300">
                <a:solidFill>
                  <a:schemeClr val="lt2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lvl="5" algn="r" rtl="0">
              <a:buNone/>
              <a:defRPr sz="1300">
                <a:solidFill>
                  <a:schemeClr val="lt2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lvl="6" algn="r" rtl="0">
              <a:buNone/>
              <a:defRPr sz="1300">
                <a:solidFill>
                  <a:schemeClr val="lt2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lvl="7" algn="r" rtl="0">
              <a:buNone/>
              <a:defRPr sz="1300">
                <a:solidFill>
                  <a:schemeClr val="lt2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lvl="8" algn="r" rtl="0">
              <a:buNone/>
              <a:defRPr sz="1300">
                <a:solidFill>
                  <a:schemeClr val="lt2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8" r:id="rId1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.w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16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wmf"/><Relationship Id="rId4" Type="http://schemas.openxmlformats.org/officeDocument/2006/relationships/oleObject" Target="../embeddings/oleObject1.bin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3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emf"/><Relationship Id="rId5" Type="http://schemas.openxmlformats.org/officeDocument/2006/relationships/image" Target="../media/image18.emf"/><Relationship Id="rId4" Type="http://schemas.openxmlformats.org/officeDocument/2006/relationships/package" Target="../embeddings/Microsoft_Excel_Worksheet6.xlsx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7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emf"/><Relationship Id="rId4" Type="http://schemas.openxmlformats.org/officeDocument/2006/relationships/image" Target="../media/image18.em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5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4.wmf"/><Relationship Id="rId4" Type="http://schemas.openxmlformats.org/officeDocument/2006/relationships/oleObject" Target="../embeddings/oleObject1.bin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wmf"/><Relationship Id="rId3" Type="http://schemas.openxmlformats.org/officeDocument/2006/relationships/image" Target="../media/image6.png"/><Relationship Id="rId7" Type="http://schemas.openxmlformats.org/officeDocument/2006/relationships/oleObject" Target="../embeddings/oleObject1.bin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5.emf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Microsoft_Excel_Worksheet1.xlsx"/><Relationship Id="rId3" Type="http://schemas.openxmlformats.org/officeDocument/2006/relationships/image" Target="../media/image3.png"/><Relationship Id="rId7" Type="http://schemas.openxmlformats.org/officeDocument/2006/relationships/image" Target="../media/image9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package" Target="../embeddings/Microsoft_Excel_Worksheet.xlsx"/><Relationship Id="rId5" Type="http://schemas.openxmlformats.org/officeDocument/2006/relationships/image" Target="../media/image4.wmf"/><Relationship Id="rId4" Type="http://schemas.openxmlformats.org/officeDocument/2006/relationships/oleObject" Target="../embeddings/oleObject1.bin"/><Relationship Id="rId9" Type="http://schemas.openxmlformats.org/officeDocument/2006/relationships/image" Target="../media/image10.e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Microsoft_Excel_Worksheet3.xlsx"/><Relationship Id="rId3" Type="http://schemas.openxmlformats.org/officeDocument/2006/relationships/image" Target="../media/image3.png"/><Relationship Id="rId7" Type="http://schemas.openxmlformats.org/officeDocument/2006/relationships/image" Target="../media/image11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package" Target="../embeddings/Microsoft_Excel_Worksheet2.xlsx"/><Relationship Id="rId5" Type="http://schemas.openxmlformats.org/officeDocument/2006/relationships/image" Target="../media/image4.wmf"/><Relationship Id="rId4" Type="http://schemas.openxmlformats.org/officeDocument/2006/relationships/oleObject" Target="../embeddings/oleObject1.bin"/><Relationship Id="rId9" Type="http://schemas.openxmlformats.org/officeDocument/2006/relationships/image" Target="../media/image12.em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emf"/><Relationship Id="rId3" Type="http://schemas.openxmlformats.org/officeDocument/2006/relationships/image" Target="../media/image3.png"/><Relationship Id="rId7" Type="http://schemas.openxmlformats.org/officeDocument/2006/relationships/package" Target="../embeddings/Microsoft_Excel_Worksheet4.xlsx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emf"/><Relationship Id="rId5" Type="http://schemas.openxmlformats.org/officeDocument/2006/relationships/image" Target="../media/image4.wmf"/><Relationship Id="rId4" Type="http://schemas.openxmlformats.org/officeDocument/2006/relationships/oleObject" Target="../embeddings/oleObject1.bin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emf"/><Relationship Id="rId3" Type="http://schemas.openxmlformats.org/officeDocument/2006/relationships/image" Target="../media/image6.png"/><Relationship Id="rId7" Type="http://schemas.openxmlformats.org/officeDocument/2006/relationships/package" Target="../embeddings/Microsoft_Excel_Worksheet5.xlsx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wmf"/><Relationship Id="rId4" Type="http://schemas.openxmlformats.org/officeDocument/2006/relationships/oleObject" Target="../embeddings/oleObject1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wmf"/><Relationship Id="rId4" Type="http://schemas.openxmlformats.org/officeDocument/2006/relationships/oleObject" Target="../embeddings/oleObject1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D981CAE-8704-B66F-F821-40B089F6787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b="48020"/>
          <a:stretch/>
        </p:blipFill>
        <p:spPr>
          <a:xfrm>
            <a:off x="4604081" y="420008"/>
            <a:ext cx="4214700" cy="4357101"/>
          </a:xfrm>
          <a:prstGeom prst="rect">
            <a:avLst/>
          </a:prstGeom>
        </p:spPr>
      </p:pic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0A96DDA0-085F-418A-9886-D7B28315DC6D}"/>
              </a:ext>
            </a:extLst>
          </p:cNvPr>
          <p:cNvCxnSpPr>
            <a:cxnSpLocks/>
          </p:cNvCxnSpPr>
          <p:nvPr/>
        </p:nvCxnSpPr>
        <p:spPr>
          <a:xfrm flipH="1" flipV="1">
            <a:off x="6739459" y="3232138"/>
            <a:ext cx="320886" cy="519153"/>
          </a:xfrm>
          <a:prstGeom prst="line">
            <a:avLst/>
          </a:prstGeom>
          <a:ln w="254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5902071F-CDE2-41D8-BCFA-431C373990B3}"/>
              </a:ext>
            </a:extLst>
          </p:cNvPr>
          <p:cNvSpPr/>
          <p:nvPr/>
        </p:nvSpPr>
        <p:spPr>
          <a:xfrm>
            <a:off x="0" y="1"/>
            <a:ext cx="6739460" cy="830204"/>
          </a:xfrm>
          <a:prstGeom prst="roundRect">
            <a:avLst/>
          </a:prstGeom>
          <a:blipFill dpi="0" rotWithShape="1">
            <a:blip r:embed="rId5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28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OMSPP – Usability and Applicability</a:t>
            </a:r>
          </a:p>
        </p:txBody>
      </p:sp>
      <p:graphicFrame>
        <p:nvGraphicFramePr>
          <p:cNvPr id="150" name="Object 149">
            <a:extLst>
              <a:ext uri="{FF2B5EF4-FFF2-40B4-BE49-F238E27FC236}">
                <a16:creationId xmlns:a16="http://schemas.microsoft.com/office/drawing/2014/main" id="{78E27E68-4188-436F-B2A3-46BC0ED0685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977428" y="5081334"/>
          <a:ext cx="1130300" cy="69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6" imgW="1130400" imgH="69840" progId="Paint.Picture">
                  <p:embed/>
                </p:oleObj>
              </mc:Choice>
              <mc:Fallback>
                <p:oleObj name="Bitmap Image" r:id="rId6" imgW="1130400" imgH="69840" progId="Paint.Picture">
                  <p:embed/>
                  <p:pic>
                    <p:nvPicPr>
                      <p:cNvPr id="150" name="Object 149">
                        <a:extLst>
                          <a:ext uri="{FF2B5EF4-FFF2-40B4-BE49-F238E27FC236}">
                            <a16:creationId xmlns:a16="http://schemas.microsoft.com/office/drawing/2014/main" id="{78E27E68-4188-436F-B2A3-46BC0ED0685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977428" y="5081334"/>
                        <a:ext cx="1130300" cy="69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118A52C-7633-832B-9FC8-BCA5784C7BA3}"/>
              </a:ext>
            </a:extLst>
          </p:cNvPr>
          <p:cNvSpPr/>
          <p:nvPr/>
        </p:nvSpPr>
        <p:spPr>
          <a:xfrm>
            <a:off x="780805" y="882627"/>
            <a:ext cx="4289323" cy="2867105"/>
          </a:xfrm>
          <a:prstGeom prst="roundRect">
            <a:avLst/>
          </a:prstGeom>
          <a:noFill/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Road Navigation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(planning a trip or looking for a nearby gas station).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Robotics and Planning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(multiple drones flying from a central dispatcher).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Army Needs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(ballistic trajectory on multiple targets).</a:t>
            </a:r>
          </a:p>
        </p:txBody>
      </p:sp>
      <p:cxnSp>
        <p:nvCxnSpPr>
          <p:cNvPr id="22" name="Connector: Curved 21">
            <a:extLst>
              <a:ext uri="{FF2B5EF4-FFF2-40B4-BE49-F238E27FC236}">
                <a16:creationId xmlns:a16="http://schemas.microsoft.com/office/drawing/2014/main" id="{3989ADFC-F372-3952-D1B9-475E7B5C1BA7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922055" y="2302712"/>
            <a:ext cx="3189339" cy="781419"/>
          </a:xfrm>
          <a:prstGeom prst="curvedConnector3">
            <a:avLst>
              <a:gd name="adj1" fmla="val 50000"/>
            </a:avLst>
          </a:prstGeom>
          <a:ln w="53975">
            <a:gradFill flip="none" rotWithShape="1">
              <a:gsLst>
                <a:gs pos="0">
                  <a:srgbClr val="B00000"/>
                </a:gs>
                <a:gs pos="47000">
                  <a:srgbClr val="740000"/>
                </a:gs>
                <a:gs pos="97000">
                  <a:schemeClr val="bg1"/>
                </a:gs>
              </a:gsLst>
              <a:path path="circle">
                <a:fillToRect l="50000" t="50000" r="50000" b="50000"/>
              </a:path>
              <a:tileRect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or: Curved 35">
            <a:extLst>
              <a:ext uri="{FF2B5EF4-FFF2-40B4-BE49-F238E27FC236}">
                <a16:creationId xmlns:a16="http://schemas.microsoft.com/office/drawing/2014/main" id="{F44C70D0-49AC-C818-7181-55684CB3B4D4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931943" y="2470732"/>
            <a:ext cx="3011432" cy="623282"/>
          </a:xfrm>
          <a:prstGeom prst="curvedConnector3">
            <a:avLst>
              <a:gd name="adj1" fmla="val 52204"/>
            </a:avLst>
          </a:prstGeom>
          <a:ln w="53975">
            <a:gradFill flip="none" rotWithShape="1">
              <a:gsLst>
                <a:gs pos="0">
                  <a:srgbClr val="B00000"/>
                </a:gs>
                <a:gs pos="47000">
                  <a:srgbClr val="740000"/>
                </a:gs>
                <a:gs pos="97000">
                  <a:schemeClr val="bg1"/>
                </a:gs>
              </a:gsLst>
              <a:path path="circle">
                <a:fillToRect l="50000" t="50000" r="50000" b="50000"/>
              </a:path>
              <a:tileRect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or: Curved 41">
            <a:extLst>
              <a:ext uri="{FF2B5EF4-FFF2-40B4-BE49-F238E27FC236}">
                <a16:creationId xmlns:a16="http://schemas.microsoft.com/office/drawing/2014/main" id="{4C03A94F-5BDB-8549-C388-FAC00D2AD528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147448" y="2944829"/>
            <a:ext cx="2321830" cy="364691"/>
          </a:xfrm>
          <a:prstGeom prst="curvedConnector3">
            <a:avLst>
              <a:gd name="adj1" fmla="val 60481"/>
            </a:avLst>
          </a:prstGeom>
          <a:ln w="53975">
            <a:gradFill flip="none" rotWithShape="1">
              <a:gsLst>
                <a:gs pos="0">
                  <a:srgbClr val="B00000"/>
                </a:gs>
                <a:gs pos="47000">
                  <a:srgbClr val="740000"/>
                </a:gs>
                <a:gs pos="97000">
                  <a:schemeClr val="bg1"/>
                </a:gs>
              </a:gsLst>
              <a:path path="circle">
                <a:fillToRect l="50000" t="50000" r="50000" b="50000"/>
              </a:path>
              <a:tileRect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Oval 64">
            <a:extLst>
              <a:ext uri="{FF2B5EF4-FFF2-40B4-BE49-F238E27FC236}">
                <a16:creationId xmlns:a16="http://schemas.microsoft.com/office/drawing/2014/main" id="{A373D853-71FE-337D-CC1F-844DB0291831}"/>
              </a:ext>
            </a:extLst>
          </p:cNvPr>
          <p:cNvSpPr/>
          <p:nvPr/>
        </p:nvSpPr>
        <p:spPr>
          <a:xfrm>
            <a:off x="5652627" y="4288089"/>
            <a:ext cx="912582" cy="316130"/>
          </a:xfrm>
          <a:prstGeom prst="ellipse">
            <a:avLst/>
          </a:prstGeom>
          <a:solidFill>
            <a:schemeClr val="accent6">
              <a:lumMod val="75000"/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41B3B163-2399-97C4-D009-19AF1FCD3E17}"/>
              </a:ext>
            </a:extLst>
          </p:cNvPr>
          <p:cNvSpPr/>
          <p:nvPr/>
        </p:nvSpPr>
        <p:spPr>
          <a:xfrm>
            <a:off x="5531571" y="1808193"/>
            <a:ext cx="912582" cy="316130"/>
          </a:xfrm>
          <a:prstGeom prst="ellipse">
            <a:avLst/>
          </a:prstGeom>
          <a:solidFill>
            <a:schemeClr val="accent6">
              <a:lumMod val="75000"/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9FEA0FAB-B679-73FA-2363-F8B8E17C6788}"/>
              </a:ext>
            </a:extLst>
          </p:cNvPr>
          <p:cNvSpPr/>
          <p:nvPr/>
        </p:nvSpPr>
        <p:spPr>
          <a:xfrm>
            <a:off x="6034418" y="1151477"/>
            <a:ext cx="912582" cy="316130"/>
          </a:xfrm>
          <a:prstGeom prst="ellipse">
            <a:avLst/>
          </a:prstGeom>
          <a:solidFill>
            <a:schemeClr val="accent6">
              <a:lumMod val="75000"/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5E3960CC-D744-E67F-F86A-9475BD357B54}"/>
              </a:ext>
            </a:extLst>
          </p:cNvPr>
          <p:cNvSpPr/>
          <p:nvPr/>
        </p:nvSpPr>
        <p:spPr>
          <a:xfrm>
            <a:off x="6334870" y="914379"/>
            <a:ext cx="912582" cy="316130"/>
          </a:xfrm>
          <a:prstGeom prst="ellipse">
            <a:avLst/>
          </a:prstGeom>
          <a:solidFill>
            <a:schemeClr val="accent6">
              <a:lumMod val="75000"/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768323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5902071F-CDE2-41D8-BCFA-431C373990B3}"/>
              </a:ext>
            </a:extLst>
          </p:cNvPr>
          <p:cNvSpPr/>
          <p:nvPr/>
        </p:nvSpPr>
        <p:spPr>
          <a:xfrm>
            <a:off x="0" y="10956"/>
            <a:ext cx="9144000" cy="1334561"/>
          </a:xfrm>
          <a:prstGeom prst="roundRect">
            <a:avLst/>
          </a:prstGeom>
          <a:blipFill dpi="0" rotWithShape="1">
            <a:blip r:embed="rId3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32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Forward-Sequential-kA* (FS-kA*)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36E336-5553-127D-1EB6-98B6562A96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0420" y="1217549"/>
            <a:ext cx="2158107" cy="1846628"/>
          </a:xfrm>
          <a:prstGeom prst="rect">
            <a:avLst/>
          </a:prstGeom>
        </p:spPr>
      </p:pic>
      <p:graphicFrame>
        <p:nvGraphicFramePr>
          <p:cNvPr id="150" name="Object 149">
            <a:extLst>
              <a:ext uri="{FF2B5EF4-FFF2-40B4-BE49-F238E27FC236}">
                <a16:creationId xmlns:a16="http://schemas.microsoft.com/office/drawing/2014/main" id="{78E27E68-4188-436F-B2A3-46BC0ED0685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977428" y="5081334"/>
          <a:ext cx="1130300" cy="69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1130400" imgH="69840" progId="Paint.Picture">
                  <p:embed/>
                </p:oleObj>
              </mc:Choice>
              <mc:Fallback>
                <p:oleObj name="Bitmap Image" r:id="rId5" imgW="1130400" imgH="69840" progId="Paint.Picture">
                  <p:embed/>
                  <p:pic>
                    <p:nvPicPr>
                      <p:cNvPr id="150" name="Object 149">
                        <a:extLst>
                          <a:ext uri="{FF2B5EF4-FFF2-40B4-BE49-F238E27FC236}">
                            <a16:creationId xmlns:a16="http://schemas.microsoft.com/office/drawing/2014/main" id="{78E27E68-4188-436F-B2A3-46BC0ED0685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977428" y="5081334"/>
                        <a:ext cx="1130300" cy="69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5F01B596-94B0-29B0-F03D-AF7508F4EB8D}"/>
              </a:ext>
            </a:extLst>
          </p:cNvPr>
          <p:cNvSpPr/>
          <p:nvPr/>
        </p:nvSpPr>
        <p:spPr>
          <a:xfrm>
            <a:off x="250478" y="1123573"/>
            <a:ext cx="3826262" cy="3106343"/>
          </a:xfrm>
          <a:prstGeom prst="roundRect">
            <a:avLst/>
          </a:prstGeom>
          <a:noFill/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FS-kA* has a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slight advantage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over the kA* in the expanded nodes.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Its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significant advantage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is the polynomial savings in a number</a:t>
            </a:r>
            <a:b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of heuristic calculations.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As the number of goals</a:t>
            </a:r>
            <a:b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increases,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the heuristic savings become more significant.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haroni" panose="02010803020104030203" pitchFamily="2" charset="-79"/>
              <a:ea typeface="Segoe UI Black" panose="020B0A02040204020203" pitchFamily="34" charset="0"/>
              <a:cs typeface="Aharoni" panose="02010803020104030203" pitchFamily="2" charset="-79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00A8F91-9A35-A990-C2AD-85D79BA0727A}"/>
              </a:ext>
            </a:extLst>
          </p:cNvPr>
          <p:cNvSpPr txBox="1"/>
          <p:nvPr/>
        </p:nvSpPr>
        <p:spPr>
          <a:xfrm rot="797325">
            <a:off x="6131684" y="1626883"/>
            <a:ext cx="466955" cy="186908"/>
          </a:xfrm>
          <a:prstGeom prst="rect">
            <a:avLst/>
          </a:prstGeom>
          <a:solidFill>
            <a:srgbClr val="92D050"/>
          </a:solidFill>
        </p:spPr>
        <p:txBody>
          <a:bodyPr wrap="square" rtlCol="1">
            <a:spAutoFit/>
          </a:bodyPr>
          <a:lstStyle/>
          <a:p>
            <a:pPr algn="ctr"/>
            <a:r>
              <a:rPr lang="en-US" sz="600" b="1" dirty="0"/>
              <a:t>FS-kA*</a:t>
            </a:r>
            <a:endParaRPr lang="he-IL" sz="600" b="1" dirty="0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08CECEC0-F5B3-29D3-6F0E-782EB508DF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45047" y="3034444"/>
            <a:ext cx="4978854" cy="1672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1004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73F10F4E-A535-2355-3205-D3C9945C1D2A}"/>
              </a:ext>
            </a:extLst>
          </p:cNvPr>
          <p:cNvSpPr/>
          <p:nvPr/>
        </p:nvSpPr>
        <p:spPr>
          <a:xfrm>
            <a:off x="5751839" y="3532509"/>
            <a:ext cx="2127840" cy="1242563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1793A380-928F-64E5-AD0D-165CF20FD820}"/>
              </a:ext>
            </a:extLst>
          </p:cNvPr>
          <p:cNvSpPr/>
          <p:nvPr/>
        </p:nvSpPr>
        <p:spPr>
          <a:xfrm>
            <a:off x="6815455" y="3609727"/>
            <a:ext cx="1067661" cy="341076"/>
          </a:xfrm>
          <a:prstGeom prst="roundRect">
            <a:avLst/>
          </a:prstGeom>
          <a:solidFill>
            <a:srgbClr val="FF706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000" b="1" dirty="0"/>
              <a:t>Shared Lookup Table</a:t>
            </a:r>
            <a:endParaRPr lang="he-IL" sz="1000" b="1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8E4250C8-862B-52BF-1C4A-8191D7866067}"/>
              </a:ext>
            </a:extLst>
          </p:cNvPr>
          <p:cNvSpPr/>
          <p:nvPr/>
        </p:nvSpPr>
        <p:spPr>
          <a:xfrm>
            <a:off x="5751839" y="1547152"/>
            <a:ext cx="2127840" cy="1242563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CF829A0-C4D4-BA6C-CBC1-38D64643D879}"/>
              </a:ext>
            </a:extLst>
          </p:cNvPr>
          <p:cNvSpPr/>
          <p:nvPr/>
        </p:nvSpPr>
        <p:spPr>
          <a:xfrm>
            <a:off x="6036148" y="1259961"/>
            <a:ext cx="1640594" cy="383987"/>
          </a:xfrm>
          <a:prstGeom prst="roundRect">
            <a:avLst/>
          </a:prstGeom>
          <a:solidFill>
            <a:srgbClr val="92E54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dirty="0"/>
              <a:t>kxA*</a:t>
            </a:r>
            <a:endParaRPr lang="he-IL" b="1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E9F2F38-0E32-3FA7-C18F-CB96291E6A13}"/>
              </a:ext>
            </a:extLst>
          </p:cNvPr>
          <p:cNvSpPr/>
          <p:nvPr/>
        </p:nvSpPr>
        <p:spPr>
          <a:xfrm>
            <a:off x="7162288" y="1764974"/>
            <a:ext cx="501217" cy="383987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000" b="1" dirty="0"/>
              <a:t>G1</a:t>
            </a:r>
            <a:endParaRPr lang="he-IL" sz="1000" b="1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64911BC-5790-992A-27CA-E2E0EA3A5686}"/>
              </a:ext>
            </a:extLst>
          </p:cNvPr>
          <p:cNvSpPr/>
          <p:nvPr/>
        </p:nvSpPr>
        <p:spPr>
          <a:xfrm>
            <a:off x="7162287" y="2293167"/>
            <a:ext cx="501217" cy="383987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000" b="1" dirty="0"/>
              <a:t>G2</a:t>
            </a:r>
            <a:endParaRPr lang="he-IL" sz="1000" b="1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99F0029B-D816-03EB-29CC-F3B5EA3E1F9B}"/>
              </a:ext>
            </a:extLst>
          </p:cNvPr>
          <p:cNvSpPr/>
          <p:nvPr/>
        </p:nvSpPr>
        <p:spPr>
          <a:xfrm>
            <a:off x="5941393" y="2040472"/>
            <a:ext cx="501217" cy="383987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000" b="1" dirty="0"/>
              <a:t>S</a:t>
            </a:r>
            <a:endParaRPr lang="he-IL" sz="1000" b="1" dirty="0"/>
          </a:p>
        </p:txBody>
      </p:sp>
      <p:cxnSp>
        <p:nvCxnSpPr>
          <p:cNvPr id="31" name="Connector: Curved 30">
            <a:extLst>
              <a:ext uri="{FF2B5EF4-FFF2-40B4-BE49-F238E27FC236}">
                <a16:creationId xmlns:a16="http://schemas.microsoft.com/office/drawing/2014/main" id="{C6656F36-8D1C-06D3-471E-5225D2DCA6D1}"/>
              </a:ext>
            </a:extLst>
          </p:cNvPr>
          <p:cNvCxnSpPr>
            <a:cxnSpLocks/>
            <a:stCxn id="30" idx="6"/>
            <a:endCxn id="22" idx="2"/>
          </p:cNvCxnSpPr>
          <p:nvPr/>
        </p:nvCxnSpPr>
        <p:spPr>
          <a:xfrm flipV="1">
            <a:off x="6442610" y="1956968"/>
            <a:ext cx="719678" cy="275498"/>
          </a:xfrm>
          <a:prstGeom prst="curvedConnector3">
            <a:avLst/>
          </a:prstGeom>
          <a:ln w="63500">
            <a:solidFill>
              <a:srgbClr val="172C0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Curved 39">
            <a:extLst>
              <a:ext uri="{FF2B5EF4-FFF2-40B4-BE49-F238E27FC236}">
                <a16:creationId xmlns:a16="http://schemas.microsoft.com/office/drawing/2014/main" id="{A0F6528E-6006-7B95-DEC9-3F7B89644388}"/>
              </a:ext>
            </a:extLst>
          </p:cNvPr>
          <p:cNvCxnSpPr>
            <a:cxnSpLocks/>
            <a:stCxn id="30" idx="6"/>
            <a:endCxn id="23" idx="2"/>
          </p:cNvCxnSpPr>
          <p:nvPr/>
        </p:nvCxnSpPr>
        <p:spPr>
          <a:xfrm>
            <a:off x="6442610" y="2232466"/>
            <a:ext cx="719677" cy="252695"/>
          </a:xfrm>
          <a:prstGeom prst="curvedConnector3">
            <a:avLst/>
          </a:prstGeom>
          <a:ln w="63500">
            <a:solidFill>
              <a:srgbClr val="172C0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5902071F-CDE2-41D8-BCFA-431C373990B3}"/>
              </a:ext>
            </a:extLst>
          </p:cNvPr>
          <p:cNvSpPr/>
          <p:nvPr/>
        </p:nvSpPr>
        <p:spPr>
          <a:xfrm>
            <a:off x="-1" y="10956"/>
            <a:ext cx="9144001" cy="1334561"/>
          </a:xfrm>
          <a:prstGeom prst="roundRect">
            <a:avLst/>
          </a:prstGeom>
          <a:blipFill dpi="0" rotWithShape="1">
            <a:blip r:embed="rId3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32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Backward-Sequential-kA* (BS-kA*)</a:t>
            </a:r>
          </a:p>
        </p:txBody>
      </p:sp>
      <p:graphicFrame>
        <p:nvGraphicFramePr>
          <p:cNvPr id="150" name="Object 149">
            <a:extLst>
              <a:ext uri="{FF2B5EF4-FFF2-40B4-BE49-F238E27FC236}">
                <a16:creationId xmlns:a16="http://schemas.microsoft.com/office/drawing/2014/main" id="{78E27E68-4188-436F-B2A3-46BC0ED0685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977428" y="5081334"/>
          <a:ext cx="1130300" cy="69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1130400" imgH="69840" progId="Paint.Picture">
                  <p:embed/>
                </p:oleObj>
              </mc:Choice>
              <mc:Fallback>
                <p:oleObj name="Bitmap Image" r:id="rId4" imgW="1130400" imgH="69840" progId="Paint.Picture">
                  <p:embed/>
                  <p:pic>
                    <p:nvPicPr>
                      <p:cNvPr id="150" name="Object 149">
                        <a:extLst>
                          <a:ext uri="{FF2B5EF4-FFF2-40B4-BE49-F238E27FC236}">
                            <a16:creationId xmlns:a16="http://schemas.microsoft.com/office/drawing/2014/main" id="{78E27E68-4188-436F-B2A3-46BC0ED0685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977428" y="5081334"/>
                        <a:ext cx="1130300" cy="69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5F01B596-94B0-29B0-F03D-AF7508F4EB8D}"/>
              </a:ext>
            </a:extLst>
          </p:cNvPr>
          <p:cNvSpPr/>
          <p:nvPr/>
        </p:nvSpPr>
        <p:spPr>
          <a:xfrm>
            <a:off x="250477" y="1051003"/>
            <a:ext cx="4118015" cy="2877493"/>
          </a:xfrm>
          <a:prstGeom prst="roundRect">
            <a:avLst/>
          </a:prstGeom>
          <a:noFill/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BS-kA* is actually:</a:t>
            </a:r>
            <a:b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(1) a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transformation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of kxA*, when we reverse the search direction.</a:t>
            </a:r>
            <a:b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(2) and an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enhancement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with the</a:t>
            </a:r>
            <a:b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ability to share information</a:t>
            </a:r>
            <a:b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between the sub-searches.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2212D03E-8ED0-DB1E-46DC-93AAA975495E}"/>
              </a:ext>
            </a:extLst>
          </p:cNvPr>
          <p:cNvSpPr/>
          <p:nvPr/>
        </p:nvSpPr>
        <p:spPr>
          <a:xfrm>
            <a:off x="6036148" y="3245318"/>
            <a:ext cx="1640594" cy="383987"/>
          </a:xfrm>
          <a:prstGeom prst="roundRect">
            <a:avLst/>
          </a:prstGeom>
          <a:solidFill>
            <a:srgbClr val="FF706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dirty="0"/>
              <a:t>BS-kA*</a:t>
            </a:r>
            <a:endParaRPr lang="he-IL" b="1" dirty="0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3A90A06A-4841-C940-B171-9B725A9085C3}"/>
              </a:ext>
            </a:extLst>
          </p:cNvPr>
          <p:cNvSpPr/>
          <p:nvPr/>
        </p:nvSpPr>
        <p:spPr>
          <a:xfrm>
            <a:off x="6034471" y="3736502"/>
            <a:ext cx="501217" cy="383987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000" b="1" dirty="0"/>
              <a:t>G1</a:t>
            </a:r>
            <a:endParaRPr lang="he-IL" sz="1000" b="1" dirty="0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C25A6240-4D16-1093-FE75-F13BFC0A8512}"/>
              </a:ext>
            </a:extLst>
          </p:cNvPr>
          <p:cNvSpPr/>
          <p:nvPr/>
        </p:nvSpPr>
        <p:spPr>
          <a:xfrm>
            <a:off x="6034470" y="4239831"/>
            <a:ext cx="501217" cy="383987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000" b="1" dirty="0"/>
              <a:t>G2</a:t>
            </a:r>
            <a:endParaRPr lang="he-IL" sz="1000" b="1" dirty="0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004A1721-3A05-57B5-8BCE-5B6BD01E30B7}"/>
              </a:ext>
            </a:extLst>
          </p:cNvPr>
          <p:cNvSpPr/>
          <p:nvPr/>
        </p:nvSpPr>
        <p:spPr>
          <a:xfrm>
            <a:off x="7175525" y="3982591"/>
            <a:ext cx="501217" cy="383987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000" b="1" dirty="0"/>
              <a:t>S</a:t>
            </a:r>
            <a:endParaRPr lang="he-IL" sz="1000" b="1" dirty="0"/>
          </a:p>
        </p:txBody>
      </p:sp>
      <p:cxnSp>
        <p:nvCxnSpPr>
          <p:cNvPr id="57" name="Connector: Curved 56">
            <a:extLst>
              <a:ext uri="{FF2B5EF4-FFF2-40B4-BE49-F238E27FC236}">
                <a16:creationId xmlns:a16="http://schemas.microsoft.com/office/drawing/2014/main" id="{5736B43C-3C0A-37EC-14F5-6F77BDB3099B}"/>
              </a:ext>
            </a:extLst>
          </p:cNvPr>
          <p:cNvCxnSpPr>
            <a:cxnSpLocks/>
            <a:stCxn id="53" idx="6"/>
            <a:endCxn id="56" idx="2"/>
          </p:cNvCxnSpPr>
          <p:nvPr/>
        </p:nvCxnSpPr>
        <p:spPr>
          <a:xfrm>
            <a:off x="6535688" y="3928496"/>
            <a:ext cx="639837" cy="246089"/>
          </a:xfrm>
          <a:prstGeom prst="curvedConnector3">
            <a:avLst>
              <a:gd name="adj1" fmla="val 50000"/>
            </a:avLst>
          </a:prstGeom>
          <a:ln w="63500">
            <a:solidFill>
              <a:srgbClr val="300D0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or: Curved 57">
            <a:extLst>
              <a:ext uri="{FF2B5EF4-FFF2-40B4-BE49-F238E27FC236}">
                <a16:creationId xmlns:a16="http://schemas.microsoft.com/office/drawing/2014/main" id="{6FF7DA98-DE5E-1D09-5286-AE5F6CDBB495}"/>
              </a:ext>
            </a:extLst>
          </p:cNvPr>
          <p:cNvCxnSpPr>
            <a:cxnSpLocks/>
            <a:stCxn id="54" idx="6"/>
            <a:endCxn id="56" idx="2"/>
          </p:cNvCxnSpPr>
          <p:nvPr/>
        </p:nvCxnSpPr>
        <p:spPr>
          <a:xfrm flipV="1">
            <a:off x="6535687" y="4174585"/>
            <a:ext cx="639838" cy="257240"/>
          </a:xfrm>
          <a:prstGeom prst="curvedConnector3">
            <a:avLst>
              <a:gd name="adj1" fmla="val 50000"/>
            </a:avLst>
          </a:prstGeom>
          <a:ln w="63500">
            <a:solidFill>
              <a:srgbClr val="300D0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Arrow: Curved Left 69">
            <a:extLst>
              <a:ext uri="{FF2B5EF4-FFF2-40B4-BE49-F238E27FC236}">
                <a16:creationId xmlns:a16="http://schemas.microsoft.com/office/drawing/2014/main" id="{5620EDDE-3060-8FC6-9E1A-72ED737B044B}"/>
              </a:ext>
            </a:extLst>
          </p:cNvPr>
          <p:cNvSpPr/>
          <p:nvPr/>
        </p:nvSpPr>
        <p:spPr>
          <a:xfrm flipH="1">
            <a:off x="4485952" y="2003602"/>
            <a:ext cx="1268752" cy="2485182"/>
          </a:xfrm>
          <a:prstGeom prst="curvedLeftArrow">
            <a:avLst/>
          </a:prstGeom>
          <a:gradFill>
            <a:gsLst>
              <a:gs pos="0">
                <a:schemeClr val="accent2">
                  <a:lumMod val="60000"/>
                  <a:lumOff val="40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5400000" scaled="1"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>
              <a:solidFill>
                <a:schemeClr val="tx1"/>
              </a:solidFill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D9FD60A4-3C99-5302-D1E3-7CA74264C6D5}"/>
              </a:ext>
            </a:extLst>
          </p:cNvPr>
          <p:cNvSpPr txBox="1"/>
          <p:nvPr/>
        </p:nvSpPr>
        <p:spPr>
          <a:xfrm>
            <a:off x="4869709" y="2853813"/>
            <a:ext cx="771553" cy="57708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05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Reverse</a:t>
            </a:r>
            <a:r>
              <a:rPr lang="en-US" sz="1050" b="1" dirty="0"/>
              <a:t> </a:t>
            </a:r>
            <a:r>
              <a:rPr lang="en-US" sz="105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Sea</a:t>
            </a:r>
            <a:r>
              <a:rPr lang="en-US" sz="105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rch</a:t>
            </a:r>
            <a:r>
              <a:rPr lang="en-US" sz="1050" b="1" dirty="0"/>
              <a:t> </a:t>
            </a:r>
            <a:r>
              <a:rPr lang="en-US" sz="105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Direction</a:t>
            </a:r>
            <a:endParaRPr lang="he-IL" sz="1050" b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5" name="Arrow: Left 84">
            <a:extLst>
              <a:ext uri="{FF2B5EF4-FFF2-40B4-BE49-F238E27FC236}">
                <a16:creationId xmlns:a16="http://schemas.microsoft.com/office/drawing/2014/main" id="{F1B6B8D9-7667-46EF-CB7A-DFD65EE1EDC2}"/>
              </a:ext>
            </a:extLst>
          </p:cNvPr>
          <p:cNvSpPr/>
          <p:nvPr/>
        </p:nvSpPr>
        <p:spPr>
          <a:xfrm>
            <a:off x="7922219" y="3629305"/>
            <a:ext cx="1018212" cy="341076"/>
          </a:xfrm>
          <a:prstGeom prst="leftArrow">
            <a:avLst/>
          </a:prstGeom>
          <a:gradFill flip="none" rotWithShape="1">
            <a:gsLst>
              <a:gs pos="0">
                <a:schemeClr val="accent2">
                  <a:lumMod val="60000"/>
                  <a:lumOff val="40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0800000" scaled="1"/>
            <a:tileRect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000" b="1" dirty="0"/>
              <a:t>Add Feature</a:t>
            </a:r>
            <a:endParaRPr lang="he-IL" sz="1000" b="1" dirty="0"/>
          </a:p>
        </p:txBody>
      </p:sp>
    </p:spTree>
    <p:extLst>
      <p:ext uri="{BB962C8B-B14F-4D97-AF65-F5344CB8AC3E}">
        <p14:creationId xmlns:p14="http://schemas.microsoft.com/office/powerpoint/2010/main" val="15870706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Oval 22">
            <a:extLst>
              <a:ext uri="{FF2B5EF4-FFF2-40B4-BE49-F238E27FC236}">
                <a16:creationId xmlns:a16="http://schemas.microsoft.com/office/drawing/2014/main" id="{FA5AA474-599B-E9CC-C388-98CBA188ECE6}"/>
              </a:ext>
            </a:extLst>
          </p:cNvPr>
          <p:cNvSpPr/>
          <p:nvPr/>
        </p:nvSpPr>
        <p:spPr>
          <a:xfrm rot="20644568">
            <a:off x="4302385" y="1665857"/>
            <a:ext cx="4595140" cy="1283668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8E17DC78-B684-6857-5A60-6B1B84A2B76E}"/>
              </a:ext>
            </a:extLst>
          </p:cNvPr>
          <p:cNvSpPr/>
          <p:nvPr/>
        </p:nvSpPr>
        <p:spPr>
          <a:xfrm rot="18015362">
            <a:off x="5086150" y="2913611"/>
            <a:ext cx="2426785" cy="1311384"/>
          </a:xfrm>
          <a:prstGeom prst="ellipse">
            <a:avLst/>
          </a:prstGeom>
          <a:solidFill>
            <a:schemeClr val="accent1">
              <a:lumMod val="60000"/>
              <a:lumOff val="40000"/>
              <a:alpha val="7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97F3D22-8D01-493F-2C6C-4B1C8C7CA41A}"/>
              </a:ext>
            </a:extLst>
          </p:cNvPr>
          <p:cNvSpPr/>
          <p:nvPr/>
        </p:nvSpPr>
        <p:spPr>
          <a:xfrm>
            <a:off x="4562171" y="2628908"/>
            <a:ext cx="501217" cy="383987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000" b="1" dirty="0"/>
              <a:t>G1</a:t>
            </a:r>
            <a:endParaRPr lang="he-IL" sz="1000" b="1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AB435A4-1F20-F98A-886C-CACB51E414F8}"/>
              </a:ext>
            </a:extLst>
          </p:cNvPr>
          <p:cNvSpPr/>
          <p:nvPr/>
        </p:nvSpPr>
        <p:spPr>
          <a:xfrm>
            <a:off x="8081664" y="1614419"/>
            <a:ext cx="501217" cy="383987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000" b="1" dirty="0"/>
              <a:t>S</a:t>
            </a:r>
            <a:endParaRPr lang="he-IL" sz="1000" b="1" dirty="0"/>
          </a:p>
        </p:txBody>
      </p:sp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2EEEC774-5FD5-3AF5-EBEB-52E9BDE88F31}"/>
              </a:ext>
            </a:extLst>
          </p:cNvPr>
          <p:cNvCxnSpPr>
            <a:cxnSpLocks/>
            <a:stCxn id="12" idx="6"/>
            <a:endCxn id="14" idx="2"/>
          </p:cNvCxnSpPr>
          <p:nvPr/>
        </p:nvCxnSpPr>
        <p:spPr>
          <a:xfrm flipV="1">
            <a:off x="5063388" y="1806413"/>
            <a:ext cx="3018276" cy="1014489"/>
          </a:xfrm>
          <a:prstGeom prst="curvedConnector3">
            <a:avLst>
              <a:gd name="adj1" fmla="val 50721"/>
            </a:avLst>
          </a:prstGeom>
          <a:ln w="63500">
            <a:solidFill>
              <a:srgbClr val="300D0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C334A008-D9C0-ACD3-A0EE-80D85BA26E7B}"/>
              </a:ext>
            </a:extLst>
          </p:cNvPr>
          <p:cNvSpPr/>
          <p:nvPr/>
        </p:nvSpPr>
        <p:spPr>
          <a:xfrm>
            <a:off x="5547107" y="4109551"/>
            <a:ext cx="501217" cy="38398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000" b="1" dirty="0"/>
              <a:t>G2</a:t>
            </a:r>
            <a:endParaRPr lang="he-IL" sz="1000" b="1" dirty="0"/>
          </a:p>
        </p:txBody>
      </p:sp>
      <p:cxnSp>
        <p:nvCxnSpPr>
          <p:cNvPr id="30" name="Connector: Curved 29">
            <a:extLst>
              <a:ext uri="{FF2B5EF4-FFF2-40B4-BE49-F238E27FC236}">
                <a16:creationId xmlns:a16="http://schemas.microsoft.com/office/drawing/2014/main" id="{06344FCF-04E9-A934-9BFA-D439B92D6016}"/>
              </a:ext>
            </a:extLst>
          </p:cNvPr>
          <p:cNvCxnSpPr>
            <a:cxnSpLocks/>
            <a:stCxn id="13" idx="6"/>
          </p:cNvCxnSpPr>
          <p:nvPr/>
        </p:nvCxnSpPr>
        <p:spPr>
          <a:xfrm flipV="1">
            <a:off x="6048324" y="2403987"/>
            <a:ext cx="503465" cy="1897558"/>
          </a:xfrm>
          <a:prstGeom prst="curvedConnector2">
            <a:avLst/>
          </a:prstGeom>
          <a:ln w="63500">
            <a:solidFill>
              <a:srgbClr val="300D0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6D6ACF84-EAA7-40D6-38CB-0A6C736A0584}"/>
              </a:ext>
            </a:extLst>
          </p:cNvPr>
          <p:cNvSpPr/>
          <p:nvPr/>
        </p:nvSpPr>
        <p:spPr>
          <a:xfrm>
            <a:off x="-1" y="10956"/>
            <a:ext cx="9144001" cy="852717"/>
          </a:xfrm>
          <a:prstGeom prst="roundRect">
            <a:avLst/>
          </a:prstGeom>
          <a:blipFill dpi="0" rotWithShape="1">
            <a:blip r:embed="rId2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32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Backward-Sequential-kA* (BS-kA*)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B57FC8E8-F85C-269F-82AA-EAB21CC582DE}"/>
              </a:ext>
            </a:extLst>
          </p:cNvPr>
          <p:cNvSpPr/>
          <p:nvPr/>
        </p:nvSpPr>
        <p:spPr>
          <a:xfrm>
            <a:off x="282846" y="1025499"/>
            <a:ext cx="4160816" cy="2756976"/>
          </a:xfrm>
          <a:prstGeom prst="roundRect">
            <a:avLst/>
          </a:prstGeom>
          <a:noFill/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BS-kA* shares between the sub-searches the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optimal paths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of the previous sub-searches:</a:t>
            </a:r>
          </a:p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(1) allows the sub-search to know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exact    distances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from the start.</a:t>
            </a:r>
            <a:b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(2)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directs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the search towards the start node.</a:t>
            </a:r>
            <a:b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(3)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terminates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the search when expands a node from a lookup table.</a:t>
            </a: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475601D3-CC92-D382-D552-55A752E58B04}"/>
              </a:ext>
            </a:extLst>
          </p:cNvPr>
          <p:cNvSpPr/>
          <p:nvPr/>
        </p:nvSpPr>
        <p:spPr>
          <a:xfrm rot="20594214">
            <a:off x="5825303" y="1590737"/>
            <a:ext cx="1067661" cy="255848"/>
          </a:xfrm>
          <a:prstGeom prst="roundRect">
            <a:avLst/>
          </a:prstGeom>
          <a:solidFill>
            <a:srgbClr val="FF706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000" b="1" dirty="0"/>
              <a:t>Closed [G1]</a:t>
            </a:r>
            <a:endParaRPr lang="he-IL" sz="1000" b="1" dirty="0"/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58902370-7071-CC02-4A0C-E3E16C9743B2}"/>
              </a:ext>
            </a:extLst>
          </p:cNvPr>
          <p:cNvSpPr/>
          <p:nvPr/>
        </p:nvSpPr>
        <p:spPr>
          <a:xfrm rot="20255866">
            <a:off x="5017934" y="3496095"/>
            <a:ext cx="944259" cy="255848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000" b="1" dirty="0"/>
              <a:t>Closed [G2]</a:t>
            </a:r>
            <a:endParaRPr lang="he-IL" sz="1000" b="1" dirty="0"/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FB98A766-A378-1B66-388C-71AC467D78FD}"/>
              </a:ext>
            </a:extLst>
          </p:cNvPr>
          <p:cNvSpPr/>
          <p:nvPr/>
        </p:nvSpPr>
        <p:spPr>
          <a:xfrm rot="20594214">
            <a:off x="5166902" y="2390337"/>
            <a:ext cx="1320613" cy="25584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000" b="1" dirty="0"/>
              <a:t>Optimal Path [G1]</a:t>
            </a:r>
            <a:endParaRPr lang="he-IL" sz="1000" b="1" dirty="0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69D93F94-9BB6-5A90-7D3A-E1FD868E5BEA}"/>
              </a:ext>
            </a:extLst>
          </p:cNvPr>
          <p:cNvSpPr/>
          <p:nvPr/>
        </p:nvSpPr>
        <p:spPr>
          <a:xfrm rot="316689">
            <a:off x="6420449" y="3197893"/>
            <a:ext cx="738019" cy="25584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000" b="1" dirty="0"/>
              <a:t>Optimal Path [G2]</a:t>
            </a:r>
            <a:endParaRPr lang="he-IL" sz="1000" b="1" dirty="0"/>
          </a:p>
        </p:txBody>
      </p:sp>
    </p:spTree>
    <p:extLst>
      <p:ext uri="{BB962C8B-B14F-4D97-AF65-F5344CB8AC3E}">
        <p14:creationId xmlns:p14="http://schemas.microsoft.com/office/powerpoint/2010/main" val="16810218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6D6ACF84-EAA7-40D6-38CB-0A6C736A0584}"/>
              </a:ext>
            </a:extLst>
          </p:cNvPr>
          <p:cNvSpPr/>
          <p:nvPr/>
        </p:nvSpPr>
        <p:spPr>
          <a:xfrm>
            <a:off x="-1" y="10956"/>
            <a:ext cx="9144001" cy="852717"/>
          </a:xfrm>
          <a:prstGeom prst="roundRect">
            <a:avLst/>
          </a:prstGeom>
          <a:blipFill dpi="0" rotWithShape="1">
            <a:blip r:embed="rId3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32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Backward-Sequential-kA* (BS-kA*)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B57FC8E8-F85C-269F-82AA-EAB21CC582DE}"/>
              </a:ext>
            </a:extLst>
          </p:cNvPr>
          <p:cNvSpPr/>
          <p:nvPr/>
        </p:nvSpPr>
        <p:spPr>
          <a:xfrm>
            <a:off x="188943" y="506718"/>
            <a:ext cx="4228692" cy="3313632"/>
          </a:xfrm>
          <a:prstGeom prst="roundRect">
            <a:avLst/>
          </a:prstGeom>
          <a:noFill/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BS-kA* is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superior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to FS-kA* when backward heuristics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are more effective than forward.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Asymmetric characteristics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of the obstacles and nodes locations</a:t>
            </a:r>
            <a:b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(ex: the edge effect).</a:t>
            </a:r>
          </a:p>
        </p:txBody>
      </p:sp>
      <p:graphicFrame>
        <p:nvGraphicFramePr>
          <p:cNvPr id="16" name="Object 15">
            <a:extLst>
              <a:ext uri="{FF2B5EF4-FFF2-40B4-BE49-F238E27FC236}">
                <a16:creationId xmlns:a16="http://schemas.microsoft.com/office/drawing/2014/main" id="{8969558F-D425-26DF-4C7A-CD37189CBF2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42315764"/>
              </p:ext>
            </p:extLst>
          </p:nvPr>
        </p:nvGraphicFramePr>
        <p:xfrm>
          <a:off x="5021942" y="1577537"/>
          <a:ext cx="1325563" cy="1439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4" imgW="1325952" imgH="1440180" progId="Excel.Sheet.12">
                  <p:embed/>
                </p:oleObj>
              </mc:Choice>
              <mc:Fallback>
                <p:oleObj name="Worksheet" r:id="rId4" imgW="1325952" imgH="1440180" progId="Excel.Sheet.12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E327621E-B684-945D-47E9-0C774C8B40A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021942" y="1577537"/>
                        <a:ext cx="1325563" cy="14398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7" name="Picture 16">
            <a:extLst>
              <a:ext uri="{FF2B5EF4-FFF2-40B4-BE49-F238E27FC236}">
                <a16:creationId xmlns:a16="http://schemas.microsoft.com/office/drawing/2014/main" id="{2A4A418D-9F9E-00D1-AEA0-2A27743401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80447" y="1577537"/>
            <a:ext cx="1379220" cy="14478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687B582-41B2-9905-6C36-ABEC08FCEA1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9896" t="3978" r="20186" b="4861"/>
          <a:stretch/>
        </p:blipFill>
        <p:spPr>
          <a:xfrm>
            <a:off x="4238173" y="3299170"/>
            <a:ext cx="1649289" cy="1512463"/>
          </a:xfrm>
          <a:prstGeom prst="rect">
            <a:avLst/>
          </a:prstGeom>
          <a:ln>
            <a:noFill/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F66BC43-DBE2-9C3C-AD3F-025360AF6D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88964" y="3293538"/>
            <a:ext cx="2409150" cy="151809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88507C9-EF14-E6D2-9EC4-E7D8BF4FDA7E}"/>
              </a:ext>
            </a:extLst>
          </p:cNvPr>
          <p:cNvSpPr txBox="1"/>
          <p:nvPr/>
        </p:nvSpPr>
        <p:spPr>
          <a:xfrm rot="1007621">
            <a:off x="4877841" y="3433584"/>
            <a:ext cx="1006244" cy="24666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000" b="1" dirty="0"/>
              <a:t>Forward</a:t>
            </a:r>
            <a:endParaRPr lang="he-IL" sz="10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BB742DF-A38D-E5AA-2DF0-F4063B9F7978}"/>
              </a:ext>
            </a:extLst>
          </p:cNvPr>
          <p:cNvSpPr txBox="1"/>
          <p:nvPr/>
        </p:nvSpPr>
        <p:spPr>
          <a:xfrm rot="20073589">
            <a:off x="4227663" y="3468918"/>
            <a:ext cx="1006244" cy="24666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000" b="1" dirty="0"/>
              <a:t>Backward</a:t>
            </a:r>
            <a:endParaRPr lang="he-IL" sz="1000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CCA2C91-5581-E182-7CC7-30D43377F3B3}"/>
              </a:ext>
            </a:extLst>
          </p:cNvPr>
          <p:cNvSpPr txBox="1"/>
          <p:nvPr/>
        </p:nvSpPr>
        <p:spPr>
          <a:xfrm>
            <a:off x="4550577" y="4134853"/>
            <a:ext cx="1006244" cy="24666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000" b="1" dirty="0"/>
              <a:t>Equals</a:t>
            </a:r>
            <a:endParaRPr lang="he-IL" sz="1000" b="1" dirty="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5BBB5D81-DC9E-34F3-0029-E285B2C02AFB}"/>
              </a:ext>
            </a:extLst>
          </p:cNvPr>
          <p:cNvSpPr/>
          <p:nvPr/>
        </p:nvSpPr>
        <p:spPr>
          <a:xfrm>
            <a:off x="4688113" y="854792"/>
            <a:ext cx="3541487" cy="852717"/>
          </a:xfrm>
          <a:prstGeom prst="roundRect">
            <a:avLst/>
          </a:prstGeom>
          <a:blipFill dpi="0" rotWithShape="1">
            <a:blip r:embed="rId3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16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Direction Search Asymmetry</a:t>
            </a:r>
          </a:p>
        </p:txBody>
      </p:sp>
    </p:spTree>
    <p:extLst>
      <p:ext uri="{BB962C8B-B14F-4D97-AF65-F5344CB8AC3E}">
        <p14:creationId xmlns:p14="http://schemas.microsoft.com/office/powerpoint/2010/main" val="12813082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6D6ACF84-EAA7-40D6-38CB-0A6C736A0584}"/>
              </a:ext>
            </a:extLst>
          </p:cNvPr>
          <p:cNvSpPr/>
          <p:nvPr/>
        </p:nvSpPr>
        <p:spPr>
          <a:xfrm>
            <a:off x="-1" y="10956"/>
            <a:ext cx="9144001" cy="852717"/>
          </a:xfrm>
          <a:prstGeom prst="roundRect">
            <a:avLst/>
          </a:prstGeom>
          <a:blipFill dpi="0" rotWithShape="1">
            <a:blip r:embed="rId2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32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Backward-Sequential-kA* (BS-kA*)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B57FC8E8-F85C-269F-82AA-EAB21CC582DE}"/>
              </a:ext>
            </a:extLst>
          </p:cNvPr>
          <p:cNvSpPr/>
          <p:nvPr/>
        </p:nvSpPr>
        <p:spPr>
          <a:xfrm>
            <a:off x="134364" y="1051003"/>
            <a:ext cx="4227418" cy="3012997"/>
          </a:xfrm>
          <a:prstGeom prst="roundRect">
            <a:avLst/>
          </a:prstGeom>
          <a:noFill/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The BS-kA* is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competitive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with the FS-kA* in cases with a small number of goals.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In worst-case scenarios, the BS-kA* can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expand the same node </a:t>
            </a:r>
            <a:r>
              <a:rPr lang="en-US" i="1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k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times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, while the FS-kA* never expands the node more than once.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This feature gives FS-KA* a decisive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advantage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in cases with many goals.</a:t>
            </a:r>
          </a:p>
        </p:txBody>
      </p:sp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E327621E-B684-945D-47E9-0C774C8B40A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87903795"/>
              </p:ext>
            </p:extLst>
          </p:nvPr>
        </p:nvGraphicFramePr>
        <p:xfrm>
          <a:off x="5021942" y="1577537"/>
          <a:ext cx="1325563" cy="1439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3" imgW="1325952" imgH="1440180" progId="Excel.Sheet.12">
                  <p:embed/>
                </p:oleObj>
              </mc:Choice>
              <mc:Fallback>
                <p:oleObj name="Worksheet" r:id="rId3" imgW="1325952" imgH="1440180" progId="Excel.Sheet.12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E327621E-B684-945D-47E9-0C774C8B40A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021942" y="1577537"/>
                        <a:ext cx="1325563" cy="14398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60935C16-3787-D255-3FBC-D677512037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0447" y="1577537"/>
            <a:ext cx="1379220" cy="1447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345C18A-3138-945B-BD27-020E6152F6E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9896" t="3978" r="20186" b="4861"/>
          <a:stretch/>
        </p:blipFill>
        <p:spPr>
          <a:xfrm>
            <a:off x="4238173" y="3299170"/>
            <a:ext cx="1649289" cy="1512463"/>
          </a:xfrm>
          <a:prstGeom prst="rect">
            <a:avLst/>
          </a:prstGeom>
          <a:ln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0AF4456-57FF-BA8D-F960-850E95089F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88964" y="3293538"/>
            <a:ext cx="2409150" cy="151809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1369049-DFC1-6328-5B3F-6C56F350EC82}"/>
              </a:ext>
            </a:extLst>
          </p:cNvPr>
          <p:cNvSpPr txBox="1"/>
          <p:nvPr/>
        </p:nvSpPr>
        <p:spPr>
          <a:xfrm rot="1007621">
            <a:off x="4877841" y="3433584"/>
            <a:ext cx="1006244" cy="24666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000" b="1" dirty="0"/>
              <a:t>Forward</a:t>
            </a:r>
            <a:endParaRPr lang="he-IL" sz="10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E9DFAB-73EC-A1AB-577A-8BE1DEEFBE04}"/>
              </a:ext>
            </a:extLst>
          </p:cNvPr>
          <p:cNvSpPr txBox="1"/>
          <p:nvPr/>
        </p:nvSpPr>
        <p:spPr>
          <a:xfrm rot="20073589">
            <a:off x="4227663" y="3468918"/>
            <a:ext cx="1006244" cy="24666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000" b="1" dirty="0"/>
              <a:t>Backward</a:t>
            </a:r>
            <a:endParaRPr lang="he-IL" sz="10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E18C81-1813-2694-73F4-35A686F2A565}"/>
              </a:ext>
            </a:extLst>
          </p:cNvPr>
          <p:cNvSpPr txBox="1"/>
          <p:nvPr/>
        </p:nvSpPr>
        <p:spPr>
          <a:xfrm>
            <a:off x="4550577" y="4134853"/>
            <a:ext cx="1006244" cy="24666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000" b="1" dirty="0"/>
              <a:t>Equals</a:t>
            </a:r>
            <a:endParaRPr lang="he-IL" sz="1000" b="1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75E3BFA-281D-BA48-EC2F-7C040704823B}"/>
              </a:ext>
            </a:extLst>
          </p:cNvPr>
          <p:cNvSpPr/>
          <p:nvPr/>
        </p:nvSpPr>
        <p:spPr>
          <a:xfrm>
            <a:off x="4550577" y="854792"/>
            <a:ext cx="3947537" cy="852717"/>
          </a:xfrm>
          <a:prstGeom prst="roundRect">
            <a:avLst/>
          </a:prstGeom>
          <a:blipFill dpi="0" rotWithShape="1">
            <a:blip r:embed="rId2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16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Direction Search Asymmetry (SPP)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3A490D4-20EF-C497-CD8D-FF4DE5648A61}"/>
              </a:ext>
            </a:extLst>
          </p:cNvPr>
          <p:cNvSpPr/>
          <p:nvPr/>
        </p:nvSpPr>
        <p:spPr>
          <a:xfrm>
            <a:off x="4582836" y="3007456"/>
            <a:ext cx="893592" cy="303925"/>
          </a:xfrm>
          <a:prstGeom prst="roundRect">
            <a:avLst/>
          </a:prstGeom>
          <a:blipFill dpi="0" rotWithShape="1">
            <a:blip r:embed="rId2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10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SPP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11AD96E-4376-5961-6DAC-95B11CBC610F}"/>
              </a:ext>
            </a:extLst>
          </p:cNvPr>
          <p:cNvSpPr/>
          <p:nvPr/>
        </p:nvSpPr>
        <p:spPr>
          <a:xfrm>
            <a:off x="6818870" y="3007456"/>
            <a:ext cx="893592" cy="303925"/>
          </a:xfrm>
          <a:prstGeom prst="roundRect">
            <a:avLst/>
          </a:prstGeom>
          <a:blipFill dpi="0" rotWithShape="1">
            <a:blip r:embed="rId2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10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OMSPP</a:t>
            </a:r>
          </a:p>
        </p:txBody>
      </p:sp>
    </p:spTree>
    <p:extLst>
      <p:ext uri="{BB962C8B-B14F-4D97-AF65-F5344CB8AC3E}">
        <p14:creationId xmlns:p14="http://schemas.microsoft.com/office/powerpoint/2010/main" val="42123927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Oval 22">
            <a:extLst>
              <a:ext uri="{FF2B5EF4-FFF2-40B4-BE49-F238E27FC236}">
                <a16:creationId xmlns:a16="http://schemas.microsoft.com/office/drawing/2014/main" id="{1DE1A4F8-9F01-D29F-6BDA-F78C81C30A2D}"/>
              </a:ext>
            </a:extLst>
          </p:cNvPr>
          <p:cNvSpPr/>
          <p:nvPr/>
        </p:nvSpPr>
        <p:spPr>
          <a:xfrm rot="3699318">
            <a:off x="5090813" y="2514776"/>
            <a:ext cx="2154990" cy="113164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9619B90-826E-98BE-9FE7-CBA4B122D7A2}"/>
              </a:ext>
            </a:extLst>
          </p:cNvPr>
          <p:cNvSpPr/>
          <p:nvPr/>
        </p:nvSpPr>
        <p:spPr>
          <a:xfrm rot="657832">
            <a:off x="6334271" y="2881987"/>
            <a:ext cx="1956413" cy="699126"/>
          </a:xfrm>
          <a:prstGeom prst="ellipse">
            <a:avLst/>
          </a:prstGeom>
          <a:solidFill>
            <a:schemeClr val="accent2">
              <a:lumMod val="60000"/>
              <a:lumOff val="40000"/>
              <a:alpha val="86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6D6ACF84-EAA7-40D6-38CB-0A6C736A0584}"/>
              </a:ext>
            </a:extLst>
          </p:cNvPr>
          <p:cNvSpPr/>
          <p:nvPr/>
        </p:nvSpPr>
        <p:spPr>
          <a:xfrm>
            <a:off x="-1" y="10956"/>
            <a:ext cx="9144001" cy="852717"/>
          </a:xfrm>
          <a:prstGeom prst="roundRect">
            <a:avLst/>
          </a:prstGeom>
          <a:blipFill dpi="0" rotWithShape="1">
            <a:blip r:embed="rId2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28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Forward-Backward-Sequential-kA* (FBS-kA*)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B57FC8E8-F85C-269F-82AA-EAB21CC582DE}"/>
              </a:ext>
            </a:extLst>
          </p:cNvPr>
          <p:cNvSpPr/>
          <p:nvPr/>
        </p:nvSpPr>
        <p:spPr>
          <a:xfrm>
            <a:off x="300933" y="957403"/>
            <a:ext cx="3913106" cy="3012997"/>
          </a:xfrm>
          <a:prstGeom prst="roundRect">
            <a:avLst/>
          </a:prstGeom>
          <a:noFill/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FBS-kA* is a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combination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of forward and backward searches:</a:t>
            </a:r>
            <a:b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(1) the search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begins with a forward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search for the nearest goal.</a:t>
            </a:r>
            <a:b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(2) then the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BS-kA* is executed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, enhanced by the information obtained from the forward search.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C96E17D-2773-B8CB-34F1-F8B89658A84C}"/>
              </a:ext>
            </a:extLst>
          </p:cNvPr>
          <p:cNvSpPr/>
          <p:nvPr/>
        </p:nvSpPr>
        <p:spPr>
          <a:xfrm rot="20301775">
            <a:off x="4826901" y="1531667"/>
            <a:ext cx="2154990" cy="1283668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CAD0487-40A1-A707-6F20-D66B9F20870C}"/>
              </a:ext>
            </a:extLst>
          </p:cNvPr>
          <p:cNvSpPr/>
          <p:nvPr/>
        </p:nvSpPr>
        <p:spPr>
          <a:xfrm>
            <a:off x="5084685" y="2280565"/>
            <a:ext cx="501217" cy="383987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000" b="1" dirty="0"/>
              <a:t>S</a:t>
            </a:r>
            <a:endParaRPr lang="he-IL" sz="1000" b="1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D76B5BC-551F-4228-16DB-34B63A760BF8}"/>
              </a:ext>
            </a:extLst>
          </p:cNvPr>
          <p:cNvSpPr/>
          <p:nvPr/>
        </p:nvSpPr>
        <p:spPr>
          <a:xfrm>
            <a:off x="6236737" y="1671657"/>
            <a:ext cx="501217" cy="383987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000" b="1" dirty="0"/>
              <a:t>G1</a:t>
            </a:r>
            <a:endParaRPr lang="he-IL" sz="1000" b="1" dirty="0"/>
          </a:p>
        </p:txBody>
      </p:sp>
      <p:cxnSp>
        <p:nvCxnSpPr>
          <p:cNvPr id="13" name="Connector: Curved 12">
            <a:extLst>
              <a:ext uri="{FF2B5EF4-FFF2-40B4-BE49-F238E27FC236}">
                <a16:creationId xmlns:a16="http://schemas.microsoft.com/office/drawing/2014/main" id="{A9427AAF-CB47-93C2-1B7A-E2A168CAF7C0}"/>
              </a:ext>
            </a:extLst>
          </p:cNvPr>
          <p:cNvCxnSpPr>
            <a:cxnSpLocks/>
            <a:stCxn id="14" idx="0"/>
            <a:endCxn id="10" idx="6"/>
          </p:cNvCxnSpPr>
          <p:nvPr/>
        </p:nvCxnSpPr>
        <p:spPr>
          <a:xfrm rot="16200000" flipV="1">
            <a:off x="5514848" y="2543614"/>
            <a:ext cx="975125" cy="833015"/>
          </a:xfrm>
          <a:prstGeom prst="curvedConnector2">
            <a:avLst/>
          </a:prstGeom>
          <a:ln w="63500">
            <a:solidFill>
              <a:srgbClr val="300D0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5898CFA0-0A86-4E51-89B6-D6135BCE3E60}"/>
              </a:ext>
            </a:extLst>
          </p:cNvPr>
          <p:cNvSpPr/>
          <p:nvPr/>
        </p:nvSpPr>
        <p:spPr>
          <a:xfrm>
            <a:off x="6168308" y="3447684"/>
            <a:ext cx="501217" cy="38398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000" b="1" dirty="0"/>
              <a:t>G2</a:t>
            </a:r>
            <a:endParaRPr lang="he-IL" sz="1000" b="1" dirty="0"/>
          </a:p>
        </p:txBody>
      </p:sp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735CB080-0701-0CE9-94D7-43E6DB63FAC1}"/>
              </a:ext>
            </a:extLst>
          </p:cNvPr>
          <p:cNvCxnSpPr>
            <a:cxnSpLocks/>
            <a:stCxn id="24" idx="2"/>
            <a:endCxn id="25" idx="2"/>
          </p:cNvCxnSpPr>
          <p:nvPr/>
        </p:nvCxnSpPr>
        <p:spPr>
          <a:xfrm rot="10800000">
            <a:off x="6352127" y="3045506"/>
            <a:ext cx="1217653" cy="292817"/>
          </a:xfrm>
          <a:prstGeom prst="curvedConnector3">
            <a:avLst>
              <a:gd name="adj1" fmla="val 33821"/>
            </a:avLst>
          </a:prstGeom>
          <a:ln w="63500">
            <a:solidFill>
              <a:srgbClr val="300D0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C8E43F2A-34D6-4482-BEE4-41272385FD0A}"/>
              </a:ext>
            </a:extLst>
          </p:cNvPr>
          <p:cNvSpPr/>
          <p:nvPr/>
        </p:nvSpPr>
        <p:spPr>
          <a:xfrm rot="20098708">
            <a:off x="5040345" y="1512049"/>
            <a:ext cx="1067661" cy="255848"/>
          </a:xfrm>
          <a:prstGeom prst="roundRect">
            <a:avLst/>
          </a:prstGeom>
          <a:solidFill>
            <a:srgbClr val="FF706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000" b="1" dirty="0"/>
              <a:t>Closed [G1]</a:t>
            </a:r>
            <a:endParaRPr lang="he-IL" sz="1000" b="1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1B52B06F-2F18-EFA9-FEB1-DF5544088497}"/>
              </a:ext>
            </a:extLst>
          </p:cNvPr>
          <p:cNvSpPr/>
          <p:nvPr/>
        </p:nvSpPr>
        <p:spPr>
          <a:xfrm rot="689316">
            <a:off x="6901692" y="2719663"/>
            <a:ext cx="944259" cy="255848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000" b="1" dirty="0"/>
              <a:t>Closed [G3]</a:t>
            </a:r>
            <a:endParaRPr lang="he-IL" sz="1000" b="1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75FD19C-A380-8082-086E-2A6D0FA16B9B}"/>
              </a:ext>
            </a:extLst>
          </p:cNvPr>
          <p:cNvSpPr/>
          <p:nvPr/>
        </p:nvSpPr>
        <p:spPr>
          <a:xfrm>
            <a:off x="7569779" y="3146328"/>
            <a:ext cx="501217" cy="383987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000" b="1" dirty="0"/>
              <a:t>G3</a:t>
            </a:r>
            <a:endParaRPr lang="he-IL" sz="1000" b="1" dirty="0"/>
          </a:p>
        </p:txBody>
      </p:sp>
      <p:cxnSp>
        <p:nvCxnSpPr>
          <p:cNvPr id="26" name="Connector: Curved 25">
            <a:extLst>
              <a:ext uri="{FF2B5EF4-FFF2-40B4-BE49-F238E27FC236}">
                <a16:creationId xmlns:a16="http://schemas.microsoft.com/office/drawing/2014/main" id="{75C3964A-D40C-B5D3-9781-77FDC20B8212}"/>
              </a:ext>
            </a:extLst>
          </p:cNvPr>
          <p:cNvCxnSpPr>
            <a:cxnSpLocks/>
            <a:stCxn id="10" idx="0"/>
            <a:endCxn id="12" idx="2"/>
          </p:cNvCxnSpPr>
          <p:nvPr/>
        </p:nvCxnSpPr>
        <p:spPr>
          <a:xfrm rot="5400000" flipH="1" flipV="1">
            <a:off x="5577558" y="1621387"/>
            <a:ext cx="416914" cy="901443"/>
          </a:xfrm>
          <a:prstGeom prst="curvedConnector2">
            <a:avLst/>
          </a:prstGeom>
          <a:ln w="63500">
            <a:solidFill>
              <a:srgbClr val="300D0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D1D394F6-EA57-6BF1-9AFD-3A6EE270C614}"/>
              </a:ext>
            </a:extLst>
          </p:cNvPr>
          <p:cNvSpPr/>
          <p:nvPr/>
        </p:nvSpPr>
        <p:spPr>
          <a:xfrm rot="20853196">
            <a:off x="5170538" y="3144258"/>
            <a:ext cx="944259" cy="255848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000" b="1" dirty="0"/>
              <a:t>Closed [G2]</a:t>
            </a:r>
            <a:endParaRPr lang="he-IL" sz="1000" b="1" dirty="0"/>
          </a:p>
        </p:txBody>
      </p:sp>
    </p:spTree>
    <p:extLst>
      <p:ext uri="{BB962C8B-B14F-4D97-AF65-F5344CB8AC3E}">
        <p14:creationId xmlns:p14="http://schemas.microsoft.com/office/powerpoint/2010/main" val="42746214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Oval 22">
            <a:extLst>
              <a:ext uri="{FF2B5EF4-FFF2-40B4-BE49-F238E27FC236}">
                <a16:creationId xmlns:a16="http://schemas.microsoft.com/office/drawing/2014/main" id="{1DE1A4F8-9F01-D29F-6BDA-F78C81C30A2D}"/>
              </a:ext>
            </a:extLst>
          </p:cNvPr>
          <p:cNvSpPr/>
          <p:nvPr/>
        </p:nvSpPr>
        <p:spPr>
          <a:xfrm rot="3699318">
            <a:off x="5090813" y="2514776"/>
            <a:ext cx="2154990" cy="113164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9619B90-826E-98BE-9FE7-CBA4B122D7A2}"/>
              </a:ext>
            </a:extLst>
          </p:cNvPr>
          <p:cNvSpPr/>
          <p:nvPr/>
        </p:nvSpPr>
        <p:spPr>
          <a:xfrm rot="657832">
            <a:off x="6334271" y="2881987"/>
            <a:ext cx="1956413" cy="699126"/>
          </a:xfrm>
          <a:prstGeom prst="ellipse">
            <a:avLst/>
          </a:prstGeom>
          <a:solidFill>
            <a:schemeClr val="accent2">
              <a:lumMod val="60000"/>
              <a:lumOff val="40000"/>
              <a:alpha val="86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6D6ACF84-EAA7-40D6-38CB-0A6C736A0584}"/>
              </a:ext>
            </a:extLst>
          </p:cNvPr>
          <p:cNvSpPr/>
          <p:nvPr/>
        </p:nvSpPr>
        <p:spPr>
          <a:xfrm>
            <a:off x="-1" y="10956"/>
            <a:ext cx="9144001" cy="852717"/>
          </a:xfrm>
          <a:prstGeom prst="roundRect">
            <a:avLst/>
          </a:prstGeom>
          <a:blipFill dpi="0" rotWithShape="1">
            <a:blip r:embed="rId2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28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Forward-Backward-Sequential-kA* (FBS-kA*)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B57FC8E8-F85C-269F-82AA-EAB21CC582DE}"/>
              </a:ext>
            </a:extLst>
          </p:cNvPr>
          <p:cNvSpPr/>
          <p:nvPr/>
        </p:nvSpPr>
        <p:spPr>
          <a:xfrm>
            <a:off x="315788" y="698203"/>
            <a:ext cx="4371519" cy="3477454"/>
          </a:xfrm>
          <a:prstGeom prst="roundRect">
            <a:avLst/>
          </a:prstGeom>
          <a:noFill/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In FBS-kA*, the forward search contains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more information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to share than the backward searches.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Each node in the forward CLOSED list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contains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the optimal path to the start.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The backward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sub-search is terminated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when it expands a node from a lookup table.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C96E17D-2773-B8CB-34F1-F8B89658A84C}"/>
              </a:ext>
            </a:extLst>
          </p:cNvPr>
          <p:cNvSpPr/>
          <p:nvPr/>
        </p:nvSpPr>
        <p:spPr>
          <a:xfrm rot="20301775">
            <a:off x="4826901" y="1531667"/>
            <a:ext cx="2154990" cy="1283668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CAD0487-40A1-A707-6F20-D66B9F20870C}"/>
              </a:ext>
            </a:extLst>
          </p:cNvPr>
          <p:cNvSpPr/>
          <p:nvPr/>
        </p:nvSpPr>
        <p:spPr>
          <a:xfrm>
            <a:off x="5084685" y="2280565"/>
            <a:ext cx="501217" cy="383987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000" b="1" dirty="0"/>
              <a:t>S</a:t>
            </a:r>
            <a:endParaRPr lang="he-IL" sz="1000" b="1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D76B5BC-551F-4228-16DB-34B63A760BF8}"/>
              </a:ext>
            </a:extLst>
          </p:cNvPr>
          <p:cNvSpPr/>
          <p:nvPr/>
        </p:nvSpPr>
        <p:spPr>
          <a:xfrm>
            <a:off x="6236737" y="1671657"/>
            <a:ext cx="501217" cy="383987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000" b="1" dirty="0"/>
              <a:t>G1</a:t>
            </a:r>
            <a:endParaRPr lang="he-IL" sz="1000" b="1" dirty="0"/>
          </a:p>
        </p:txBody>
      </p:sp>
      <p:cxnSp>
        <p:nvCxnSpPr>
          <p:cNvPr id="13" name="Connector: Curved 12">
            <a:extLst>
              <a:ext uri="{FF2B5EF4-FFF2-40B4-BE49-F238E27FC236}">
                <a16:creationId xmlns:a16="http://schemas.microsoft.com/office/drawing/2014/main" id="{A9427AAF-CB47-93C2-1B7A-E2A168CAF7C0}"/>
              </a:ext>
            </a:extLst>
          </p:cNvPr>
          <p:cNvCxnSpPr>
            <a:cxnSpLocks/>
            <a:stCxn id="14" idx="0"/>
            <a:endCxn id="10" idx="6"/>
          </p:cNvCxnSpPr>
          <p:nvPr/>
        </p:nvCxnSpPr>
        <p:spPr>
          <a:xfrm rot="16200000" flipV="1">
            <a:off x="5514848" y="2543614"/>
            <a:ext cx="975125" cy="833015"/>
          </a:xfrm>
          <a:prstGeom prst="curvedConnector2">
            <a:avLst/>
          </a:prstGeom>
          <a:ln w="63500">
            <a:solidFill>
              <a:srgbClr val="300D0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5898CFA0-0A86-4E51-89B6-D6135BCE3E60}"/>
              </a:ext>
            </a:extLst>
          </p:cNvPr>
          <p:cNvSpPr/>
          <p:nvPr/>
        </p:nvSpPr>
        <p:spPr>
          <a:xfrm>
            <a:off x="6168308" y="3447684"/>
            <a:ext cx="501217" cy="38398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000" b="1" dirty="0"/>
              <a:t>G2</a:t>
            </a:r>
            <a:endParaRPr lang="he-IL" sz="1000" b="1" dirty="0"/>
          </a:p>
        </p:txBody>
      </p:sp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735CB080-0701-0CE9-94D7-43E6DB63FAC1}"/>
              </a:ext>
            </a:extLst>
          </p:cNvPr>
          <p:cNvCxnSpPr>
            <a:cxnSpLocks/>
            <a:stCxn id="24" idx="2"/>
            <a:endCxn id="25" idx="2"/>
          </p:cNvCxnSpPr>
          <p:nvPr/>
        </p:nvCxnSpPr>
        <p:spPr>
          <a:xfrm rot="10800000">
            <a:off x="6352127" y="3045506"/>
            <a:ext cx="1217653" cy="292817"/>
          </a:xfrm>
          <a:prstGeom prst="curvedConnector3">
            <a:avLst>
              <a:gd name="adj1" fmla="val 33821"/>
            </a:avLst>
          </a:prstGeom>
          <a:ln w="63500">
            <a:solidFill>
              <a:srgbClr val="300D0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C8E43F2A-34D6-4482-BEE4-41272385FD0A}"/>
              </a:ext>
            </a:extLst>
          </p:cNvPr>
          <p:cNvSpPr/>
          <p:nvPr/>
        </p:nvSpPr>
        <p:spPr>
          <a:xfrm rot="20098708">
            <a:off x="5040345" y="1512049"/>
            <a:ext cx="1067661" cy="255848"/>
          </a:xfrm>
          <a:prstGeom prst="roundRect">
            <a:avLst/>
          </a:prstGeom>
          <a:solidFill>
            <a:srgbClr val="FF706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000" b="1" dirty="0"/>
              <a:t>Closed [G1]</a:t>
            </a:r>
            <a:endParaRPr lang="he-IL" sz="1000" b="1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1B52B06F-2F18-EFA9-FEB1-DF5544088497}"/>
              </a:ext>
            </a:extLst>
          </p:cNvPr>
          <p:cNvSpPr/>
          <p:nvPr/>
        </p:nvSpPr>
        <p:spPr>
          <a:xfrm rot="689316">
            <a:off x="6901692" y="2719663"/>
            <a:ext cx="944259" cy="255848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000" b="1" dirty="0"/>
              <a:t>Closed [G3]</a:t>
            </a:r>
            <a:endParaRPr lang="he-IL" sz="1000" b="1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75FD19C-A380-8082-086E-2A6D0FA16B9B}"/>
              </a:ext>
            </a:extLst>
          </p:cNvPr>
          <p:cNvSpPr/>
          <p:nvPr/>
        </p:nvSpPr>
        <p:spPr>
          <a:xfrm>
            <a:off x="7569779" y="3146328"/>
            <a:ext cx="501217" cy="383987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000" b="1" dirty="0"/>
              <a:t>G3</a:t>
            </a:r>
            <a:endParaRPr lang="he-IL" sz="1000" b="1" dirty="0"/>
          </a:p>
        </p:txBody>
      </p:sp>
      <p:cxnSp>
        <p:nvCxnSpPr>
          <p:cNvPr id="26" name="Connector: Curved 25">
            <a:extLst>
              <a:ext uri="{FF2B5EF4-FFF2-40B4-BE49-F238E27FC236}">
                <a16:creationId xmlns:a16="http://schemas.microsoft.com/office/drawing/2014/main" id="{75C3964A-D40C-B5D3-9781-77FDC20B8212}"/>
              </a:ext>
            </a:extLst>
          </p:cNvPr>
          <p:cNvCxnSpPr>
            <a:cxnSpLocks/>
            <a:stCxn id="10" idx="0"/>
            <a:endCxn id="12" idx="2"/>
          </p:cNvCxnSpPr>
          <p:nvPr/>
        </p:nvCxnSpPr>
        <p:spPr>
          <a:xfrm rot="5400000" flipH="1" flipV="1">
            <a:off x="5577558" y="1621387"/>
            <a:ext cx="416914" cy="901443"/>
          </a:xfrm>
          <a:prstGeom prst="curvedConnector2">
            <a:avLst/>
          </a:prstGeom>
          <a:ln w="63500">
            <a:solidFill>
              <a:srgbClr val="300D0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D1D394F6-EA57-6BF1-9AFD-3A6EE270C614}"/>
              </a:ext>
            </a:extLst>
          </p:cNvPr>
          <p:cNvSpPr/>
          <p:nvPr/>
        </p:nvSpPr>
        <p:spPr>
          <a:xfrm rot="20853196">
            <a:off x="5170538" y="3144258"/>
            <a:ext cx="944259" cy="255848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000" b="1" dirty="0"/>
              <a:t>Closed [G2]</a:t>
            </a:r>
            <a:endParaRPr lang="he-IL" sz="1000" b="1" dirty="0"/>
          </a:p>
        </p:txBody>
      </p:sp>
    </p:spTree>
    <p:extLst>
      <p:ext uri="{BB962C8B-B14F-4D97-AF65-F5344CB8AC3E}">
        <p14:creationId xmlns:p14="http://schemas.microsoft.com/office/powerpoint/2010/main" val="19244068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6D6ACF84-EAA7-40D6-38CB-0A6C736A0584}"/>
              </a:ext>
            </a:extLst>
          </p:cNvPr>
          <p:cNvSpPr/>
          <p:nvPr/>
        </p:nvSpPr>
        <p:spPr>
          <a:xfrm>
            <a:off x="-1" y="10956"/>
            <a:ext cx="9144001" cy="852717"/>
          </a:xfrm>
          <a:prstGeom prst="roundRect">
            <a:avLst/>
          </a:prstGeom>
          <a:blipFill dpi="0" rotWithShape="1">
            <a:blip r:embed="rId2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28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Forward-Backward-Sequential-kA* (FBS-kA*)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B57FC8E8-F85C-269F-82AA-EAB21CC582DE}"/>
              </a:ext>
            </a:extLst>
          </p:cNvPr>
          <p:cNvSpPr/>
          <p:nvPr/>
        </p:nvSpPr>
        <p:spPr>
          <a:xfrm>
            <a:off x="336636" y="904627"/>
            <a:ext cx="3867300" cy="3091374"/>
          </a:xfrm>
          <a:prstGeom prst="roundRect">
            <a:avLst/>
          </a:prstGeom>
          <a:noFill/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In most cases the FS-kA* and BS-kA*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outperform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the FBS-kA*.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FBS-kA* performance is usually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intermediate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between the two.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FBS-kA* is useful in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risk-averse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situations where avoiding risks of poor performance is the primary concern (resource limitations).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19F1E7-62BA-5E2C-A7DE-1F432D0C85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1840" y="1215234"/>
            <a:ext cx="1250493" cy="130711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2A4B281-4E11-F577-5D00-B3174AEBA7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8700" y="1220148"/>
            <a:ext cx="1255194" cy="13022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A8F058A-D521-20A8-75F9-9509850404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0262" y="1220149"/>
            <a:ext cx="1250494" cy="13071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9AC01DD-5905-AA23-9BCF-7A5B3B696573}"/>
              </a:ext>
            </a:extLst>
          </p:cNvPr>
          <p:cNvSpPr txBox="1"/>
          <p:nvPr/>
        </p:nvSpPr>
        <p:spPr>
          <a:xfrm>
            <a:off x="4831559" y="1220148"/>
            <a:ext cx="759542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1">
            <a:spAutoFit/>
          </a:bodyPr>
          <a:lstStyle/>
          <a:p>
            <a:pPr algn="ctr"/>
            <a:r>
              <a:rPr lang="en-US" sz="1000" b="1" dirty="0">
                <a:solidFill>
                  <a:schemeClr val="tx1"/>
                </a:solidFill>
              </a:rPr>
              <a:t>FS-kA*</a:t>
            </a:r>
            <a:endParaRPr lang="he-IL" sz="1000" b="1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201FD37-A4F2-E0BF-B784-26D271A85DDB}"/>
              </a:ext>
            </a:extLst>
          </p:cNvPr>
          <p:cNvSpPr txBox="1"/>
          <p:nvPr/>
        </p:nvSpPr>
        <p:spPr>
          <a:xfrm>
            <a:off x="6190770" y="1220148"/>
            <a:ext cx="759542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1">
            <a:spAutoFit/>
          </a:bodyPr>
          <a:lstStyle/>
          <a:p>
            <a:pPr algn="ctr"/>
            <a:r>
              <a:rPr lang="en-US" sz="1000" b="1" dirty="0">
                <a:solidFill>
                  <a:schemeClr val="tx1"/>
                </a:solidFill>
              </a:rPr>
              <a:t>BS-kA*</a:t>
            </a:r>
            <a:endParaRPr lang="he-IL" sz="1000" b="1" dirty="0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FBF64A7-57D2-1C9B-8BD6-2C7EFE49F276}"/>
              </a:ext>
            </a:extLst>
          </p:cNvPr>
          <p:cNvSpPr txBox="1"/>
          <p:nvPr/>
        </p:nvSpPr>
        <p:spPr>
          <a:xfrm>
            <a:off x="7542805" y="1220147"/>
            <a:ext cx="759542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1">
            <a:spAutoFit/>
          </a:bodyPr>
          <a:lstStyle/>
          <a:p>
            <a:pPr algn="ctr"/>
            <a:r>
              <a:rPr lang="en-US" sz="1000" b="1" dirty="0">
                <a:solidFill>
                  <a:schemeClr val="tx1"/>
                </a:solidFill>
              </a:rPr>
              <a:t>FBS-kA*</a:t>
            </a:r>
            <a:endParaRPr lang="he-IL" sz="1000" b="1" dirty="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41C46B9-AD36-1274-351D-73EE05F71E10}"/>
              </a:ext>
            </a:extLst>
          </p:cNvPr>
          <p:cNvSpPr txBox="1"/>
          <p:nvPr/>
        </p:nvSpPr>
        <p:spPr>
          <a:xfrm>
            <a:off x="4541840" y="877527"/>
            <a:ext cx="3968915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Sample of FBS-kA* superiority</a:t>
            </a:r>
            <a:endParaRPr lang="he-IL" sz="1100" b="1" dirty="0">
              <a:solidFill>
                <a:schemeClr val="tx1"/>
              </a:solidFill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CDA75C8F-D06D-B2FE-92F7-D2FD65A281A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1062" t="3131" r="20143" b="960"/>
          <a:stretch/>
        </p:blipFill>
        <p:spPr>
          <a:xfrm>
            <a:off x="5713622" y="3061665"/>
            <a:ext cx="1713837" cy="1664384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3CBA598B-E9C5-C098-CEB7-267B9F6AD5AE}"/>
              </a:ext>
            </a:extLst>
          </p:cNvPr>
          <p:cNvSpPr txBox="1"/>
          <p:nvPr/>
        </p:nvSpPr>
        <p:spPr>
          <a:xfrm rot="396287">
            <a:off x="6663258" y="3636620"/>
            <a:ext cx="732679" cy="2308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900" b="1" dirty="0"/>
              <a:t>FS-kA*</a:t>
            </a:r>
            <a:endParaRPr lang="he-IL" sz="900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CD8D2FF-7CB6-E70A-98F4-614E7E6C4EFA}"/>
              </a:ext>
            </a:extLst>
          </p:cNvPr>
          <p:cNvSpPr txBox="1"/>
          <p:nvPr/>
        </p:nvSpPr>
        <p:spPr>
          <a:xfrm rot="21104251">
            <a:off x="5711140" y="3578275"/>
            <a:ext cx="732679" cy="2308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900" b="1" dirty="0"/>
              <a:t>BS-kA*</a:t>
            </a:r>
            <a:endParaRPr lang="he-IL" sz="9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AB2E666-008B-E6FC-840F-D586D6AF04F1}"/>
              </a:ext>
            </a:extLst>
          </p:cNvPr>
          <p:cNvSpPr txBox="1"/>
          <p:nvPr/>
        </p:nvSpPr>
        <p:spPr>
          <a:xfrm rot="20640643">
            <a:off x="5953327" y="3167941"/>
            <a:ext cx="732679" cy="2308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900" b="1" dirty="0"/>
              <a:t>FBS-kA*</a:t>
            </a:r>
            <a:endParaRPr lang="he-IL" sz="900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0A1918C-F9D4-838B-4E69-DFB97A01BA31}"/>
              </a:ext>
            </a:extLst>
          </p:cNvPr>
          <p:cNvSpPr txBox="1"/>
          <p:nvPr/>
        </p:nvSpPr>
        <p:spPr>
          <a:xfrm>
            <a:off x="4572000" y="2768446"/>
            <a:ext cx="3938756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Statistical distribution of wins between the algorithms</a:t>
            </a:r>
            <a:endParaRPr lang="he-IL" sz="11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82011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6D6ACF84-EAA7-40D6-38CB-0A6C736A0584}"/>
              </a:ext>
            </a:extLst>
          </p:cNvPr>
          <p:cNvSpPr/>
          <p:nvPr/>
        </p:nvSpPr>
        <p:spPr>
          <a:xfrm>
            <a:off x="-1" y="10956"/>
            <a:ext cx="9144001" cy="852717"/>
          </a:xfrm>
          <a:prstGeom prst="roundRect">
            <a:avLst/>
          </a:prstGeom>
          <a:blipFill dpi="0" rotWithShape="1">
            <a:blip r:embed="rId2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28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Experimental Design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B57FC8E8-F85C-269F-82AA-EAB21CC582DE}"/>
              </a:ext>
            </a:extLst>
          </p:cNvPr>
          <p:cNvSpPr/>
          <p:nvPr/>
        </p:nvSpPr>
        <p:spPr>
          <a:xfrm>
            <a:off x="176982" y="1051003"/>
            <a:ext cx="4288650" cy="3045798"/>
          </a:xfrm>
          <a:prstGeom prst="roundRect">
            <a:avLst/>
          </a:prstGeom>
          <a:noFill/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We used maps from the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popular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grid-based path-finding benchmark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to ensure that our research is based on real and varied OMSPPs.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The maps are categorized into five main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domains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(cities, games, mazes, random, and rooms).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We selected ten of the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largest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and most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diverse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maps for each domain.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0DDC3A3-C60A-5414-6388-7E38D3540E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999" y="1329756"/>
            <a:ext cx="1241994" cy="124199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1907496-F7D8-8169-A7D8-20777AF308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4437" y="1329756"/>
            <a:ext cx="1241994" cy="124199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5554CF7-70CD-7CD0-5855-F123BA5F84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36875" y="1329756"/>
            <a:ext cx="1241994" cy="124199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90D15B2-CDC0-D9E4-F61B-4EFEF3AF36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92996" y="3224924"/>
            <a:ext cx="1246239" cy="124623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59A8E99-B9C5-1846-CB76-E98B03A0C3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13755" y="3220677"/>
            <a:ext cx="1246240" cy="124624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EAD2E28-21B3-8243-5DCC-EB7805D7161B}"/>
              </a:ext>
            </a:extLst>
          </p:cNvPr>
          <p:cNvSpPr txBox="1"/>
          <p:nvPr/>
        </p:nvSpPr>
        <p:spPr>
          <a:xfrm>
            <a:off x="4571999" y="1051002"/>
            <a:ext cx="1211836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Cities</a:t>
            </a:r>
            <a:endParaRPr lang="he-IL" sz="1100" b="1" dirty="0">
              <a:solidFill>
                <a:schemeClr val="tx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FEAB37F-33D7-D71E-399A-1BF43EEEAF11}"/>
              </a:ext>
            </a:extLst>
          </p:cNvPr>
          <p:cNvSpPr txBox="1"/>
          <p:nvPr/>
        </p:nvSpPr>
        <p:spPr>
          <a:xfrm>
            <a:off x="6034595" y="1051002"/>
            <a:ext cx="1211836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Games</a:t>
            </a:r>
            <a:endParaRPr lang="he-IL" sz="1100" b="1" dirty="0">
              <a:solidFill>
                <a:schemeClr val="tx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DF885C-BA02-4775-EEC1-6331D4633391}"/>
              </a:ext>
            </a:extLst>
          </p:cNvPr>
          <p:cNvSpPr txBox="1"/>
          <p:nvPr/>
        </p:nvSpPr>
        <p:spPr>
          <a:xfrm>
            <a:off x="7451954" y="1066242"/>
            <a:ext cx="1211836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Mazes</a:t>
            </a:r>
            <a:endParaRPr lang="he-IL" sz="1100" b="1" dirty="0">
              <a:solidFill>
                <a:schemeClr val="tx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5465328-D0B3-99C2-F2F3-443FB8A66ADF}"/>
              </a:ext>
            </a:extLst>
          </p:cNvPr>
          <p:cNvSpPr txBox="1"/>
          <p:nvPr/>
        </p:nvSpPr>
        <p:spPr>
          <a:xfrm>
            <a:off x="5208075" y="2959067"/>
            <a:ext cx="1211836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Random</a:t>
            </a:r>
            <a:endParaRPr lang="he-IL" sz="1100" b="1" dirty="0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F509299-FEC9-E6BC-6474-C77BB5AED8AF}"/>
              </a:ext>
            </a:extLst>
          </p:cNvPr>
          <p:cNvSpPr txBox="1"/>
          <p:nvPr/>
        </p:nvSpPr>
        <p:spPr>
          <a:xfrm>
            <a:off x="6794431" y="2959067"/>
            <a:ext cx="1211836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Rooms</a:t>
            </a:r>
            <a:endParaRPr lang="he-IL" sz="11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19110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6D6ACF84-EAA7-40D6-38CB-0A6C736A0584}"/>
              </a:ext>
            </a:extLst>
          </p:cNvPr>
          <p:cNvSpPr/>
          <p:nvPr/>
        </p:nvSpPr>
        <p:spPr>
          <a:xfrm>
            <a:off x="-1" y="10956"/>
            <a:ext cx="9144001" cy="852717"/>
          </a:xfrm>
          <a:prstGeom prst="roundRect">
            <a:avLst/>
          </a:prstGeom>
          <a:blipFill dpi="0" rotWithShape="1">
            <a:blip r:embed="rId2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28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Experimental Design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B57FC8E8-F85C-269F-82AA-EAB21CC582DE}"/>
              </a:ext>
            </a:extLst>
          </p:cNvPr>
          <p:cNvSpPr/>
          <p:nvPr/>
        </p:nvSpPr>
        <p:spPr>
          <a:xfrm>
            <a:off x="-36378" y="890982"/>
            <a:ext cx="4782190" cy="2644218"/>
          </a:xfrm>
          <a:prstGeom prst="roundRect">
            <a:avLst/>
          </a:prstGeom>
          <a:noFill/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We conducted experiments on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20k~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different configurations of maps and node locations:</a:t>
            </a:r>
            <a:b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(1)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Number of goals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.</a:t>
            </a:r>
            <a:b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(2)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Distances between the nodes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.</a:t>
            </a:r>
            <a:b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(3)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Random node locations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.</a:t>
            </a:r>
            <a:b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haroni" panose="02010803020104030203" pitchFamily="2" charset="-79"/>
              <a:ea typeface="Segoe UI Black" panose="020B0A02040204020203" pitchFamily="34" charset="0"/>
              <a:cs typeface="Aharoni" panose="02010803020104030203" pitchFamily="2" charset="-79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0DDC3A3-C60A-5414-6388-7E38D3540E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999" y="1329756"/>
            <a:ext cx="1241994" cy="124199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1907496-F7D8-8169-A7D8-20777AF308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4437" y="1329756"/>
            <a:ext cx="1241994" cy="124199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5554CF7-70CD-7CD0-5855-F123BA5F84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36875" y="1329756"/>
            <a:ext cx="1241994" cy="124199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90D15B2-CDC0-D9E4-F61B-4EFEF3AF36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92996" y="3224924"/>
            <a:ext cx="1246239" cy="124623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59A8E99-B9C5-1846-CB76-E98B03A0C3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13755" y="3220677"/>
            <a:ext cx="1246240" cy="124624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EAD2E28-21B3-8243-5DCC-EB7805D7161B}"/>
              </a:ext>
            </a:extLst>
          </p:cNvPr>
          <p:cNvSpPr txBox="1"/>
          <p:nvPr/>
        </p:nvSpPr>
        <p:spPr>
          <a:xfrm>
            <a:off x="4571999" y="1051002"/>
            <a:ext cx="1211836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Cities</a:t>
            </a:r>
            <a:endParaRPr lang="he-IL" sz="1100" b="1" dirty="0">
              <a:solidFill>
                <a:schemeClr val="tx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FEAB37F-33D7-D71E-399A-1BF43EEEAF11}"/>
              </a:ext>
            </a:extLst>
          </p:cNvPr>
          <p:cNvSpPr txBox="1"/>
          <p:nvPr/>
        </p:nvSpPr>
        <p:spPr>
          <a:xfrm>
            <a:off x="6034595" y="1051002"/>
            <a:ext cx="1211836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Games</a:t>
            </a:r>
            <a:endParaRPr lang="he-IL" sz="1100" b="1" dirty="0">
              <a:solidFill>
                <a:schemeClr val="tx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DF885C-BA02-4775-EEC1-6331D4633391}"/>
              </a:ext>
            </a:extLst>
          </p:cNvPr>
          <p:cNvSpPr txBox="1"/>
          <p:nvPr/>
        </p:nvSpPr>
        <p:spPr>
          <a:xfrm>
            <a:off x="7451954" y="1066242"/>
            <a:ext cx="1211836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Mazes</a:t>
            </a:r>
            <a:endParaRPr lang="he-IL" sz="1100" b="1" dirty="0">
              <a:solidFill>
                <a:schemeClr val="tx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5465328-D0B3-99C2-F2F3-443FB8A66ADF}"/>
              </a:ext>
            </a:extLst>
          </p:cNvPr>
          <p:cNvSpPr txBox="1"/>
          <p:nvPr/>
        </p:nvSpPr>
        <p:spPr>
          <a:xfrm>
            <a:off x="5208075" y="2959067"/>
            <a:ext cx="1211836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Random</a:t>
            </a:r>
            <a:endParaRPr lang="he-IL" sz="1100" b="1" dirty="0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F509299-FEC9-E6BC-6474-C77BB5AED8AF}"/>
              </a:ext>
            </a:extLst>
          </p:cNvPr>
          <p:cNvSpPr txBox="1"/>
          <p:nvPr/>
        </p:nvSpPr>
        <p:spPr>
          <a:xfrm>
            <a:off x="6794431" y="2959067"/>
            <a:ext cx="1211836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Rooms</a:t>
            </a:r>
            <a:endParaRPr lang="he-IL" sz="11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67551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5902071F-CDE2-41D8-BCFA-431C373990B3}"/>
              </a:ext>
            </a:extLst>
          </p:cNvPr>
          <p:cNvSpPr/>
          <p:nvPr/>
        </p:nvSpPr>
        <p:spPr>
          <a:xfrm>
            <a:off x="0" y="0"/>
            <a:ext cx="9144000" cy="1334561"/>
          </a:xfrm>
          <a:prstGeom prst="roundRect">
            <a:avLst/>
          </a:prstGeom>
          <a:blipFill dpi="0" rotWithShape="1">
            <a:blip r:embed="rId3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32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OMSPP - Definition</a:t>
            </a:r>
          </a:p>
        </p:txBody>
      </p:sp>
      <p:graphicFrame>
        <p:nvGraphicFramePr>
          <p:cNvPr id="150" name="Object 149">
            <a:extLst>
              <a:ext uri="{FF2B5EF4-FFF2-40B4-BE49-F238E27FC236}">
                <a16:creationId xmlns:a16="http://schemas.microsoft.com/office/drawing/2014/main" id="{78E27E68-4188-436F-B2A3-46BC0ED0685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977428" y="5081334"/>
          <a:ext cx="1130300" cy="69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1130400" imgH="69840" progId="Paint.Picture">
                  <p:embed/>
                </p:oleObj>
              </mc:Choice>
              <mc:Fallback>
                <p:oleObj name="Bitmap Image" r:id="rId4" imgW="1130400" imgH="69840" progId="Paint.Picture">
                  <p:embed/>
                  <p:pic>
                    <p:nvPicPr>
                      <p:cNvPr id="150" name="Object 149">
                        <a:extLst>
                          <a:ext uri="{FF2B5EF4-FFF2-40B4-BE49-F238E27FC236}">
                            <a16:creationId xmlns:a16="http://schemas.microsoft.com/office/drawing/2014/main" id="{78E27E68-4188-436F-B2A3-46BC0ED0685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977428" y="5081334"/>
                        <a:ext cx="1130300" cy="69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: Rounded Corners 1">
                <a:extLst>
                  <a:ext uri="{FF2B5EF4-FFF2-40B4-BE49-F238E27FC236}">
                    <a16:creationId xmlns:a16="http://schemas.microsoft.com/office/drawing/2014/main" id="{4118A52C-7633-832B-9FC8-BCA5784C7BA3}"/>
                  </a:ext>
                </a:extLst>
              </p:cNvPr>
              <p:cNvSpPr/>
              <p:nvPr/>
            </p:nvSpPr>
            <p:spPr>
              <a:xfrm>
                <a:off x="42400" y="890388"/>
                <a:ext cx="5007851" cy="3800714"/>
              </a:xfrm>
              <a:prstGeom prst="roundRect">
                <a:avLst/>
              </a:prstGeom>
              <a:noFill/>
              <a:ln>
                <a:solidFill>
                  <a:schemeClr val="tx1">
                    <a:alpha val="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indent="-285750">
                  <a:lnSpc>
                    <a:spcPct val="150000"/>
                  </a:lnSpc>
                  <a:buClr>
                    <a:schemeClr val="tx1"/>
                  </a:buClr>
                  <a:buFont typeface="Wingdings" panose="05000000000000000000" pitchFamily="2" charset="2"/>
                  <a:buChar char="Ø"/>
                </a:pP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Aharoni" panose="02010803020104030203" pitchFamily="2" charset="-79"/>
                    <a:ea typeface="Segoe UI Black" panose="020B0A02040204020203" pitchFamily="34" charset="0"/>
                    <a:cs typeface="Aharoni" panose="02010803020104030203" pitchFamily="2" charset="-79"/>
                  </a:rPr>
                  <a:t>The One-to-Many Shortest Path Problem (OMSPP) is the problem of </a:t>
                </a:r>
                <a:r>
                  <a:rPr lang="en-US" dirty="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Aharoni" panose="02010803020104030203" pitchFamily="2" charset="-79"/>
                    <a:ea typeface="Segoe UI Black" panose="020B0A02040204020203" pitchFamily="34" charset="0"/>
                    <a:cs typeface="Aharoni" panose="02010803020104030203" pitchFamily="2" charset="-79"/>
                  </a:rPr>
                  <a:t>solving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Aharoni" panose="02010803020104030203" pitchFamily="2" charset="-79"/>
                    <a:ea typeface="Segoe UI Black" panose="020B0A02040204020203" pitchFamily="34" charset="0"/>
                    <a:cs typeface="Aharoni" panose="02010803020104030203" pitchFamily="2" charset="-79"/>
                  </a:rPr>
                  <a:t> </a:t>
                </a:r>
                <a:r>
                  <a:rPr lang="en-US" i="1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Aharoni" panose="02010803020104030203" pitchFamily="2" charset="-79"/>
                    <a:ea typeface="Segoe UI Black" panose="020B0A02040204020203" pitchFamily="34" charset="0"/>
                    <a:cs typeface="Aharoni" panose="02010803020104030203" pitchFamily="2" charset="-79"/>
                  </a:rPr>
                  <a:t>k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Aharoni" panose="02010803020104030203" pitchFamily="2" charset="-79"/>
                    <a:ea typeface="Segoe UI Black" panose="020B0A02040204020203" pitchFamily="34" charset="0"/>
                    <a:cs typeface="Aharoni" panose="02010803020104030203" pitchFamily="2" charset="-79"/>
                  </a:rPr>
                  <a:t> Shortest Path Problems (SPP) that share the same start node.</a:t>
                </a:r>
              </a:p>
              <a:p>
                <a:pPr marL="285750" indent="-285750">
                  <a:lnSpc>
                    <a:spcPct val="150000"/>
                  </a:lnSpc>
                  <a:buClr>
                    <a:schemeClr val="tx1"/>
                  </a:buClr>
                  <a:buFont typeface="Wingdings" panose="05000000000000000000" pitchFamily="2" charset="2"/>
                  <a:buChar char="Ø"/>
                </a:pP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Aharoni" panose="02010803020104030203" pitchFamily="2" charset="-79"/>
                    <a:ea typeface="Segoe UI Black" panose="020B0A02040204020203" pitchFamily="34" charset="0"/>
                    <a:cs typeface="Aharoni" panose="02010803020104030203" pitchFamily="2" charset="-79"/>
                  </a:rPr>
                  <a:t>OMSPP is</a:t>
                </a:r>
                <a:r>
                  <a:rPr lang="en-US" dirty="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Aharoni" panose="02010803020104030203" pitchFamily="2" charset="-79"/>
                    <a:ea typeface="Segoe UI Black" panose="020B0A02040204020203" pitchFamily="34" charset="0"/>
                    <a:cs typeface="Aharoni" panose="02010803020104030203" pitchFamily="2" charset="-79"/>
                  </a:rPr>
                  <a:t> defined 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Aharoni" panose="02010803020104030203" pitchFamily="2" charset="-79"/>
                    <a:ea typeface="Segoe UI Black" panose="020B0A02040204020203" pitchFamily="34" charset="0"/>
                    <a:cs typeface="Aharoni" panose="02010803020104030203" pitchFamily="2" charset="-79"/>
                  </a:rPr>
                  <a:t>by</a:t>
                </a:r>
                <a:r>
                  <a:rPr lang="en-US" dirty="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Aharoni" panose="02010803020104030203" pitchFamily="2" charset="-79"/>
                    <a:ea typeface="Segoe UI Black" panose="020B0A02040204020203" pitchFamily="34" charset="0"/>
                    <a:cs typeface="Aharoni" panose="02010803020104030203" pitchFamily="2" charset="-79"/>
                  </a:rPr>
                  <a:t> 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Aharoni" panose="02010803020104030203" pitchFamily="2" charset="-79"/>
                    <a:ea typeface="Segoe UI Black" panose="020B0A02040204020203" pitchFamily="34" charset="0"/>
                    <a:cs typeface="Aharoni" panose="02010803020104030203" pitchFamily="2" charset="-79"/>
                  </a:rPr>
                  <a:t>a graph </a:t>
                </a:r>
                <a:r>
                  <a:rPr lang="en-US" i="1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Aharoni" panose="02010803020104030203" pitchFamily="2" charset="-79"/>
                    <a:ea typeface="Segoe UI Black" panose="020B0A02040204020203" pitchFamily="34" charset="0"/>
                    <a:cs typeface="Aharoni" panose="02010803020104030203" pitchFamily="2" charset="-79"/>
                  </a:rPr>
                  <a:t>G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Aharoni" panose="02010803020104030203" pitchFamily="2" charset="-79"/>
                    <a:ea typeface="Segoe UI Black" panose="020B0A02040204020203" pitchFamily="34" charset="0"/>
                    <a:cs typeface="Aharoni" panose="02010803020104030203" pitchFamily="2" charset="-79"/>
                  </a:rPr>
                  <a:t>, start node </a:t>
                </a:r>
                <a:r>
                  <a:rPr lang="en-US" i="1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Aharoni" panose="02010803020104030203" pitchFamily="2" charset="-79"/>
                    <a:ea typeface="Segoe UI Black" panose="020B0A02040204020203" pitchFamily="34" charset="0"/>
                    <a:cs typeface="Aharoni" panose="02010803020104030203" pitchFamily="2" charset="-79"/>
                  </a:rPr>
                  <a:t>S, 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Aharoni" panose="02010803020104030203" pitchFamily="2" charset="-79"/>
                    <a:ea typeface="Segoe UI Black" panose="020B0A02040204020203" pitchFamily="34" charset="0"/>
                    <a:cs typeface="Aharoni" panose="02010803020104030203" pitchFamily="2" charset="-79"/>
                  </a:rPr>
                  <a:t>and </a:t>
                </a:r>
                <a:r>
                  <a:rPr lang="en-US" i="1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Aharoni" panose="02010803020104030203" pitchFamily="2" charset="-79"/>
                    <a:ea typeface="Segoe UI Black" panose="020B0A02040204020203" pitchFamily="34" charset="0"/>
                    <a:cs typeface="Aharoni" panose="02010803020104030203" pitchFamily="2" charset="-79"/>
                  </a:rPr>
                  <a:t>k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Aharoni" panose="02010803020104030203" pitchFamily="2" charset="-79"/>
                    <a:ea typeface="Segoe UI Black" panose="020B0A02040204020203" pitchFamily="34" charset="0"/>
                    <a:cs typeface="Aharoni" panose="02010803020104030203" pitchFamily="2" charset="-79"/>
                  </a:rPr>
                  <a:t> goal nodes </a:t>
                </a:r>
                <a:r>
                  <a:rPr lang="en-US" sz="160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Aharoni" panose="02010803020104030203" pitchFamily="2" charset="-79"/>
                    <a:ea typeface="Segoe UI Black" panose="020B0A02040204020203" pitchFamily="34" charset="0"/>
                    <a:cs typeface="Aharoni" panose="02010803020104030203" pitchFamily="2" charset="-79"/>
                  </a:rPr>
                  <a:t>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Aharoni" panose="02010803020104030203" pitchFamily="2" charset="-79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Aharoni" panose="02010803020104030203" pitchFamily="2" charset="-79"/>
                          </a:rPr>
                          <m:t>𝑔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Aharoni" panose="02010803020104030203" pitchFamily="2" charset="-79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Aharoni" panose="02010803020104030203" pitchFamily="2" charset="-79"/>
                    <a:ea typeface="Segoe UI Black" panose="020B0A02040204020203" pitchFamily="34" charset="0"/>
                    <a:cs typeface="Aharoni" panose="02010803020104030203" pitchFamily="2" charset="-79"/>
                  </a:rPr>
                  <a:t>, … 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Aharoni" panose="02010803020104030203" pitchFamily="2" charset="-79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Aharoni" panose="02010803020104030203" pitchFamily="2" charset="-79"/>
                          </a:rPr>
                          <m:t>𝑔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Aharoni" panose="02010803020104030203" pitchFamily="2" charset="-79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Aharoni" panose="02010803020104030203" pitchFamily="2" charset="-79"/>
                    <a:ea typeface="Segoe UI Black" panose="020B0A02040204020203" pitchFamily="34" charset="0"/>
                    <a:cs typeface="Aharoni" panose="02010803020104030203" pitchFamily="2" charset="-79"/>
                  </a:rPr>
                  <a:t>].</a:t>
                </a:r>
              </a:p>
              <a:p>
                <a:pPr marL="285750" indent="-285750">
                  <a:lnSpc>
                    <a:spcPct val="150000"/>
                  </a:lnSpc>
                  <a:buClr>
                    <a:schemeClr val="tx1"/>
                  </a:buClr>
                  <a:buFont typeface="Wingdings" panose="05000000000000000000" pitchFamily="2" charset="2"/>
                  <a:buChar char="Ø"/>
                </a:pP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Aharoni" panose="02010803020104030203" pitchFamily="2" charset="-79"/>
                    <a:ea typeface="Segoe UI Black" panose="020B0A02040204020203" pitchFamily="34" charset="0"/>
                    <a:cs typeface="Aharoni" panose="02010803020104030203" pitchFamily="2" charset="-79"/>
                  </a:rPr>
                  <a:t>The </a:t>
                </a:r>
                <a:r>
                  <a:rPr lang="en-US" dirty="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Aharoni" panose="02010803020104030203" pitchFamily="2" charset="-79"/>
                    <a:ea typeface="Segoe UI Black" panose="020B0A02040204020203" pitchFamily="34" charset="0"/>
                    <a:cs typeface="Aharoni" panose="02010803020104030203" pitchFamily="2" charset="-79"/>
                  </a:rPr>
                  <a:t>objective 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Aharoni" panose="02010803020104030203" pitchFamily="2" charset="-79"/>
                    <a:ea typeface="Segoe UI Black" panose="020B0A02040204020203" pitchFamily="34" charset="0"/>
                    <a:cs typeface="Aharoni" panose="02010803020104030203" pitchFamily="2" charset="-79"/>
                  </a:rPr>
                  <a:t>is to find </a:t>
                </a:r>
                <a:r>
                  <a:rPr lang="en-US" i="1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Aharoni" panose="02010803020104030203" pitchFamily="2" charset="-79"/>
                    <a:ea typeface="Segoe UI Black" panose="020B0A02040204020203" pitchFamily="34" charset="0"/>
                    <a:cs typeface="Aharoni" panose="02010803020104030203" pitchFamily="2" charset="-79"/>
                  </a:rPr>
                  <a:t>k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Aharoni" panose="02010803020104030203" pitchFamily="2" charset="-79"/>
                    <a:ea typeface="Segoe UI Black" panose="020B0A02040204020203" pitchFamily="34" charset="0"/>
                    <a:cs typeface="Aharoni" panose="02010803020104030203" pitchFamily="2" charset="-79"/>
                  </a:rPr>
                  <a:t> shortest paths</a:t>
                </a:r>
                <a:b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Aharoni" panose="02010803020104030203" pitchFamily="2" charset="-79"/>
                    <a:ea typeface="Segoe UI Black" panose="020B0A02040204020203" pitchFamily="34" charset="0"/>
                    <a:cs typeface="Aharoni" panose="02010803020104030203" pitchFamily="2" charset="-79"/>
                  </a:rPr>
                </a:br>
                <a:r>
                  <a:rPr lang="en-US" sz="160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Aharoni" panose="02010803020104030203" pitchFamily="2" charset="-79"/>
                    <a:ea typeface="Segoe UI Black" panose="020B0A02040204020203" pitchFamily="34" charset="0"/>
                    <a:cs typeface="Aharoni" panose="02010803020104030203" pitchFamily="2" charset="-79"/>
                  </a:rPr>
                  <a:t> 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Aharoni" panose="02010803020104030203" pitchFamily="2" charset="-79"/>
                          </a:rPr>
                        </m:ctrlPr>
                      </m:sSubPr>
                      <m:e>
                        <m:r>
                          <a:rPr lang="ru-RU" sz="1600" b="0" i="1" smtClean="0"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Aharoni" panose="02010803020104030203" pitchFamily="2" charset="-79"/>
                          </a:rPr>
                          <m:t>П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Aharoni" panose="02010803020104030203" pitchFamily="2" charset="-79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Aharoni" panose="02010803020104030203" pitchFamily="2" charset="-79"/>
                    <a:ea typeface="Segoe UI Black" panose="020B0A02040204020203" pitchFamily="34" charset="0"/>
                    <a:cs typeface="Aharoni" panose="02010803020104030203" pitchFamily="2" charset="-79"/>
                  </a:rPr>
                  <a:t>, … 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Aharoni" panose="02010803020104030203" pitchFamily="2" charset="-79"/>
                          </a:rPr>
                        </m:ctrlPr>
                      </m:sSubPr>
                      <m:e>
                        <m:r>
                          <a:rPr lang="ru-RU" sz="1600" b="0" i="1" smtClean="0"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Aharoni" panose="02010803020104030203" pitchFamily="2" charset="-79"/>
                          </a:rPr>
                          <m:t>П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Aharoni" panose="02010803020104030203" pitchFamily="2" charset="-79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Aharoni" panose="02010803020104030203" pitchFamily="2" charset="-79"/>
                    <a:ea typeface="Segoe UI Black" panose="020B0A02040204020203" pitchFamily="34" charset="0"/>
                    <a:cs typeface="Aharoni" panose="02010803020104030203" pitchFamily="2" charset="-79"/>
                  </a:rPr>
                  <a:t>] 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Aharoni" panose="02010803020104030203" pitchFamily="2" charset="-79"/>
                    <a:ea typeface="Segoe UI Black" panose="020B0A02040204020203" pitchFamily="34" charset="0"/>
                    <a:cs typeface="Aharoni" panose="02010803020104030203" pitchFamily="2" charset="-79"/>
                  </a:rPr>
                  <a:t>from the start node to the goals.</a:t>
                </a:r>
              </a:p>
              <a:p>
                <a:pPr marL="285750" indent="-285750">
                  <a:lnSpc>
                    <a:spcPct val="150000"/>
                  </a:lnSpc>
                  <a:buClr>
                    <a:schemeClr val="tx1"/>
                  </a:buClr>
                  <a:buFont typeface="Wingdings" panose="05000000000000000000" pitchFamily="2" charset="2"/>
                  <a:buChar char="Ø"/>
                </a:pP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Aharoni" panose="02010803020104030203" pitchFamily="2" charset="-79"/>
                    <a:ea typeface="Segoe UI Black" panose="020B0A02040204020203" pitchFamily="34" charset="0"/>
                    <a:cs typeface="Aharoni" panose="02010803020104030203" pitchFamily="2" charset="-79"/>
                  </a:rPr>
                  <a:t>This thesis </a:t>
                </a:r>
                <a:r>
                  <a:rPr lang="en-US" dirty="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Aharoni" panose="02010803020104030203" pitchFamily="2" charset="-79"/>
                    <a:ea typeface="Segoe UI Black" panose="020B0A02040204020203" pitchFamily="34" charset="0"/>
                    <a:cs typeface="Aharoni" panose="02010803020104030203" pitchFamily="2" charset="-79"/>
                  </a:rPr>
                  <a:t>focuses 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Aharoni" panose="02010803020104030203" pitchFamily="2" charset="-79"/>
                    <a:ea typeface="Segoe UI Black" panose="020B0A02040204020203" pitchFamily="34" charset="0"/>
                    <a:cs typeface="Aharoni" panose="02010803020104030203" pitchFamily="2" charset="-79"/>
                  </a:rPr>
                  <a:t>on </a:t>
                </a:r>
                <a:r>
                  <a:rPr lang="en-US" sz="200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Aharoni" panose="02010803020104030203" pitchFamily="2" charset="-79"/>
                    <a:ea typeface="Segoe UI Black" panose="020B0A02040204020203" pitchFamily="34" charset="0"/>
                    <a:cs typeface="Aharoni" panose="02010803020104030203" pitchFamily="2" charset="-79"/>
                  </a:rPr>
                  <a:t>2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Aharoni" panose="02010803020104030203" pitchFamily="2" charset="-79"/>
                    <a:ea typeface="Segoe UI Black" panose="020B0A02040204020203" pitchFamily="34" charset="0"/>
                    <a:cs typeface="Aharoni" panose="02010803020104030203" pitchFamily="2" charset="-79"/>
                  </a:rPr>
                  <a:t>D undirected grid maps with obstacles.</a:t>
                </a:r>
              </a:p>
            </p:txBody>
          </p:sp>
        </mc:Choice>
        <mc:Fallback xmlns="">
          <p:sp>
            <p:nvSpPr>
              <p:cNvPr id="2" name="Rectangle: Rounded Corners 1">
                <a:extLst>
                  <a:ext uri="{FF2B5EF4-FFF2-40B4-BE49-F238E27FC236}">
                    <a16:creationId xmlns:a16="http://schemas.microsoft.com/office/drawing/2014/main" id="{4118A52C-7633-832B-9FC8-BCA5784C7B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00" y="890388"/>
                <a:ext cx="5007851" cy="3800714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>
                    <a:alpha val="0"/>
                  </a:schemeClr>
                </a:solidFill>
              </a:ln>
              <a:effectLst/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9" name="Picture 38">
            <a:extLst>
              <a:ext uri="{FF2B5EF4-FFF2-40B4-BE49-F238E27FC236}">
                <a16:creationId xmlns:a16="http://schemas.microsoft.com/office/drawing/2014/main" id="{7548DFDC-2527-2498-D660-FDB11E229D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05572" y="1279368"/>
            <a:ext cx="2741532" cy="2958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5628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6D6ACF84-EAA7-40D6-38CB-0A6C736A0584}"/>
              </a:ext>
            </a:extLst>
          </p:cNvPr>
          <p:cNvSpPr/>
          <p:nvPr/>
        </p:nvSpPr>
        <p:spPr>
          <a:xfrm>
            <a:off x="-1" y="10956"/>
            <a:ext cx="9144001" cy="852717"/>
          </a:xfrm>
          <a:prstGeom prst="roundRect">
            <a:avLst/>
          </a:prstGeom>
          <a:blipFill dpi="0" rotWithShape="1">
            <a:blip r:embed="rId2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28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Experimental Results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B57FC8E8-F85C-269F-82AA-EAB21CC582DE}"/>
              </a:ext>
            </a:extLst>
          </p:cNvPr>
          <p:cNvSpPr/>
          <p:nvPr/>
        </p:nvSpPr>
        <p:spPr>
          <a:xfrm>
            <a:off x="-36379" y="1050036"/>
            <a:ext cx="4608378" cy="2780364"/>
          </a:xfrm>
          <a:prstGeom prst="roundRect">
            <a:avLst/>
          </a:prstGeom>
          <a:noFill/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The FS-kA*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performs best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in the domains of cities and games (open areas).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The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number of goals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has a marginal effect on the forward search but significantly impacts the BS-kA* and FBS-kA* searches. 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The relevance of BS-kA* and FBS-kA*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decreases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as the number of goals increases.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CE70265-4A2C-3A78-CF69-9D195386F6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0690" y="2892198"/>
            <a:ext cx="4488993" cy="16083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667E6D0-1D5E-365C-27FD-CC45D264C26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093"/>
          <a:stretch/>
        </p:blipFill>
        <p:spPr>
          <a:xfrm>
            <a:off x="4731616" y="1311646"/>
            <a:ext cx="3985260" cy="126010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2CD2590-63FE-9A3F-07B9-FF354F7420CC}"/>
              </a:ext>
            </a:extLst>
          </p:cNvPr>
          <p:cNvSpPr txBox="1"/>
          <p:nvPr/>
        </p:nvSpPr>
        <p:spPr>
          <a:xfrm>
            <a:off x="4731616" y="1050036"/>
            <a:ext cx="3985260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Distribution by algorithms and domains</a:t>
            </a:r>
            <a:endParaRPr lang="he-IL" sz="1100" b="1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DA0308-9AD8-CB09-24BC-3644429534F3}"/>
              </a:ext>
            </a:extLst>
          </p:cNvPr>
          <p:cNvSpPr txBox="1"/>
          <p:nvPr/>
        </p:nvSpPr>
        <p:spPr>
          <a:xfrm>
            <a:off x="5882239" y="1481906"/>
            <a:ext cx="541421" cy="200055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</p:spPr>
        <p:txBody>
          <a:bodyPr wrap="square" rtlCol="1">
            <a:spAutoFit/>
          </a:bodyPr>
          <a:lstStyle/>
          <a:p>
            <a:pPr algn="ctr"/>
            <a:r>
              <a:rPr lang="en-US" sz="700" b="1" dirty="0">
                <a:solidFill>
                  <a:schemeClr val="tx1"/>
                </a:solidFill>
              </a:rPr>
              <a:t>FBS-kA*</a:t>
            </a:r>
            <a:endParaRPr lang="he-IL" sz="700" b="1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3F778B4-E655-9654-F8F5-5E95BFBD426F}"/>
              </a:ext>
            </a:extLst>
          </p:cNvPr>
          <p:cNvSpPr txBox="1"/>
          <p:nvPr/>
        </p:nvSpPr>
        <p:spPr>
          <a:xfrm>
            <a:off x="5329992" y="1481905"/>
            <a:ext cx="541421" cy="200055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</p:spPr>
        <p:txBody>
          <a:bodyPr wrap="square" rtlCol="1">
            <a:spAutoFit/>
          </a:bodyPr>
          <a:lstStyle/>
          <a:p>
            <a:pPr algn="ctr"/>
            <a:r>
              <a:rPr lang="en-US" sz="700" b="1" dirty="0">
                <a:solidFill>
                  <a:schemeClr val="tx1"/>
                </a:solidFill>
              </a:rPr>
              <a:t>BS-kA*</a:t>
            </a:r>
            <a:endParaRPr lang="he-IL" sz="700" b="1" dirty="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A2CD350-C870-7F94-C85F-CE4529DCB521}"/>
              </a:ext>
            </a:extLst>
          </p:cNvPr>
          <p:cNvSpPr txBox="1"/>
          <p:nvPr/>
        </p:nvSpPr>
        <p:spPr>
          <a:xfrm>
            <a:off x="6423660" y="1481905"/>
            <a:ext cx="541421" cy="200055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</p:spPr>
        <p:txBody>
          <a:bodyPr wrap="square" rtlCol="1">
            <a:spAutoFit/>
          </a:bodyPr>
          <a:lstStyle/>
          <a:p>
            <a:pPr algn="ctr"/>
            <a:r>
              <a:rPr lang="en-US" sz="700" b="1" dirty="0">
                <a:solidFill>
                  <a:schemeClr val="tx1"/>
                </a:solidFill>
              </a:rPr>
              <a:t>FS-kA*</a:t>
            </a:r>
            <a:endParaRPr lang="he-IL" sz="700" b="1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6646CC3-C58C-1878-F9AC-55AB128321F1}"/>
              </a:ext>
            </a:extLst>
          </p:cNvPr>
          <p:cNvSpPr txBox="1"/>
          <p:nvPr/>
        </p:nvSpPr>
        <p:spPr>
          <a:xfrm>
            <a:off x="7574283" y="1477669"/>
            <a:ext cx="541421" cy="200055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</p:spPr>
        <p:txBody>
          <a:bodyPr wrap="square" rtlCol="1">
            <a:spAutoFit/>
          </a:bodyPr>
          <a:lstStyle/>
          <a:p>
            <a:pPr algn="ctr"/>
            <a:r>
              <a:rPr lang="en-US" sz="700" b="1" dirty="0">
                <a:solidFill>
                  <a:schemeClr val="tx1"/>
                </a:solidFill>
              </a:rPr>
              <a:t>FBS-kA*</a:t>
            </a:r>
            <a:endParaRPr lang="he-IL" sz="700" b="1" dirty="0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5DF05A2-E612-07F3-38DC-FE231B2B222C}"/>
              </a:ext>
            </a:extLst>
          </p:cNvPr>
          <p:cNvSpPr txBox="1"/>
          <p:nvPr/>
        </p:nvSpPr>
        <p:spPr>
          <a:xfrm>
            <a:off x="7022036" y="1477668"/>
            <a:ext cx="541421" cy="200055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</p:spPr>
        <p:txBody>
          <a:bodyPr wrap="square" rtlCol="1">
            <a:spAutoFit/>
          </a:bodyPr>
          <a:lstStyle/>
          <a:p>
            <a:pPr algn="ctr"/>
            <a:r>
              <a:rPr lang="en-US" sz="700" b="1" dirty="0">
                <a:solidFill>
                  <a:schemeClr val="tx1"/>
                </a:solidFill>
              </a:rPr>
              <a:t>BS-kA*</a:t>
            </a:r>
            <a:endParaRPr lang="he-IL" sz="700" b="1" dirty="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1221E76-A79F-49F6-8A12-91D9B51061B8}"/>
              </a:ext>
            </a:extLst>
          </p:cNvPr>
          <p:cNvSpPr txBox="1"/>
          <p:nvPr/>
        </p:nvSpPr>
        <p:spPr>
          <a:xfrm>
            <a:off x="8115704" y="1477668"/>
            <a:ext cx="541421" cy="200055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</p:spPr>
        <p:txBody>
          <a:bodyPr wrap="square" rtlCol="1">
            <a:spAutoFit/>
          </a:bodyPr>
          <a:lstStyle/>
          <a:p>
            <a:pPr algn="ctr"/>
            <a:r>
              <a:rPr lang="en-US" sz="700" b="1" dirty="0">
                <a:solidFill>
                  <a:schemeClr val="tx1"/>
                </a:solidFill>
              </a:rPr>
              <a:t>FS-kA*</a:t>
            </a:r>
            <a:endParaRPr lang="he-IL" sz="700" b="1" dirty="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32A7CFB-1DB9-2A92-917C-303DB86CE773}"/>
              </a:ext>
            </a:extLst>
          </p:cNvPr>
          <p:cNvSpPr txBox="1"/>
          <p:nvPr/>
        </p:nvSpPr>
        <p:spPr>
          <a:xfrm>
            <a:off x="75796" y="927306"/>
            <a:ext cx="3985260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Top Insights:</a:t>
            </a:r>
            <a:endParaRPr lang="he-IL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12770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6D6ACF84-EAA7-40D6-38CB-0A6C736A0584}"/>
              </a:ext>
            </a:extLst>
          </p:cNvPr>
          <p:cNvSpPr/>
          <p:nvPr/>
        </p:nvSpPr>
        <p:spPr>
          <a:xfrm>
            <a:off x="-1" y="10956"/>
            <a:ext cx="9144001" cy="852717"/>
          </a:xfrm>
          <a:prstGeom prst="roundRect">
            <a:avLst/>
          </a:prstGeom>
          <a:blipFill dpi="0" rotWithShape="1">
            <a:blip r:embed="rId2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28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Oracle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B57FC8E8-F85C-269F-82AA-EAB21CC582DE}"/>
              </a:ext>
            </a:extLst>
          </p:cNvPr>
          <p:cNvSpPr/>
          <p:nvPr/>
        </p:nvSpPr>
        <p:spPr>
          <a:xfrm>
            <a:off x="150242" y="712800"/>
            <a:ext cx="4608958" cy="2858447"/>
          </a:xfrm>
          <a:prstGeom prst="roundRect">
            <a:avLst/>
          </a:prstGeom>
          <a:noFill/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Each OMSPP has a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preferred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direction search.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There is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no deterministic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algorithm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that can predict the best search direction for a given map and node location. 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To evaluate the potential, we built a simulation - the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Oracle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algorithm.</a:t>
            </a:r>
          </a:p>
          <a:p>
            <a:pPr>
              <a:lnSpc>
                <a:spcPct val="150000"/>
              </a:lnSpc>
              <a:buClr>
                <a:schemeClr val="tx1"/>
              </a:buClr>
            </a:pP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haroni" panose="02010803020104030203" pitchFamily="2" charset="-79"/>
              <a:ea typeface="Segoe UI Black" panose="020B0A02040204020203" pitchFamily="34" charset="0"/>
              <a:cs typeface="Aharoni" panose="02010803020104030203" pitchFamily="2" charset="-79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83C94A-D524-3C1A-D740-17F5F37A0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1220" y="953762"/>
            <a:ext cx="4374173" cy="3782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0897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6D6ACF84-EAA7-40D6-38CB-0A6C736A0584}"/>
              </a:ext>
            </a:extLst>
          </p:cNvPr>
          <p:cNvSpPr/>
          <p:nvPr/>
        </p:nvSpPr>
        <p:spPr>
          <a:xfrm>
            <a:off x="-1" y="10956"/>
            <a:ext cx="9144001" cy="852717"/>
          </a:xfrm>
          <a:prstGeom prst="roundRect">
            <a:avLst/>
          </a:prstGeom>
          <a:blipFill dpi="0" rotWithShape="1">
            <a:blip r:embed="rId2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28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Oracle - Results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B57FC8E8-F85C-269F-82AA-EAB21CC582DE}"/>
              </a:ext>
            </a:extLst>
          </p:cNvPr>
          <p:cNvSpPr/>
          <p:nvPr/>
        </p:nvSpPr>
        <p:spPr>
          <a:xfrm>
            <a:off x="-1" y="1180841"/>
            <a:ext cx="4796610" cy="3543403"/>
          </a:xfrm>
          <a:prstGeom prst="roundRect">
            <a:avLst/>
          </a:prstGeom>
          <a:noFill/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The Oracle algorithm can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reduce about 20%</a:t>
            </a:r>
            <a:b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of expanded nodes compared to FS-kA*</a:t>
            </a:r>
            <a:b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(the baseline).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High correlation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between Oracle's performance and the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distance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from the start</a:t>
            </a:r>
            <a:b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to the goals (edge cases).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Negative correlation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between the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number</a:t>
            </a:r>
            <a:b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of goals and Oracle performance</a:t>
            </a:r>
            <a:b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(FS-kA* superiority).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CD2590-63FE-9A3F-07B9-FF354F7420CC}"/>
              </a:ext>
            </a:extLst>
          </p:cNvPr>
          <p:cNvSpPr txBox="1"/>
          <p:nvPr/>
        </p:nvSpPr>
        <p:spPr>
          <a:xfrm>
            <a:off x="4731616" y="1050036"/>
            <a:ext cx="3985260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Oracle vs FS-kA* by distances from start to goals</a:t>
            </a:r>
            <a:endParaRPr lang="he-IL" sz="1100" b="1"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0EEF3D2-16CE-E7CB-F1D4-6E97E17C0D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1616" y="1362741"/>
            <a:ext cx="4132093" cy="147332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E6FAD8C-041C-8CAC-B57B-A37AB71392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1616" y="3320231"/>
            <a:ext cx="4136327" cy="147332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1F66614-121E-0373-E148-40C121D22DA4}"/>
              </a:ext>
            </a:extLst>
          </p:cNvPr>
          <p:cNvSpPr txBox="1"/>
          <p:nvPr/>
        </p:nvSpPr>
        <p:spPr>
          <a:xfrm>
            <a:off x="4731616" y="2978765"/>
            <a:ext cx="4076628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Oracle vs FS-kA* by number of goals</a:t>
            </a:r>
            <a:endParaRPr lang="he-IL" sz="1100" b="1" dirty="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4AFC02-2AC3-4A46-2521-081F51F6DD07}"/>
              </a:ext>
            </a:extLst>
          </p:cNvPr>
          <p:cNvSpPr txBox="1"/>
          <p:nvPr/>
        </p:nvSpPr>
        <p:spPr>
          <a:xfrm>
            <a:off x="280291" y="1208852"/>
            <a:ext cx="3985260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The simulation provided interesting insights:</a:t>
            </a:r>
            <a:endParaRPr lang="he-IL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94011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6A19DE14-7B3B-2340-D046-20B0FAB8ED08}"/>
              </a:ext>
            </a:extLst>
          </p:cNvPr>
          <p:cNvCxnSpPr>
            <a:cxnSpLocks/>
          </p:cNvCxnSpPr>
          <p:nvPr/>
        </p:nvCxnSpPr>
        <p:spPr>
          <a:xfrm flipH="1">
            <a:off x="6959647" y="1976038"/>
            <a:ext cx="598240" cy="1"/>
          </a:xfrm>
          <a:prstGeom prst="straightConnector1">
            <a:avLst/>
          </a:prstGeom>
          <a:ln w="38100">
            <a:solidFill>
              <a:srgbClr val="FFE97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0F813BF8-D93A-1151-E978-AB03AB24E3C4}"/>
              </a:ext>
            </a:extLst>
          </p:cNvPr>
          <p:cNvCxnSpPr>
            <a:cxnSpLocks/>
          </p:cNvCxnSpPr>
          <p:nvPr/>
        </p:nvCxnSpPr>
        <p:spPr>
          <a:xfrm flipH="1">
            <a:off x="6973934" y="2317591"/>
            <a:ext cx="598240" cy="1"/>
          </a:xfrm>
          <a:prstGeom prst="straightConnector1">
            <a:avLst/>
          </a:prstGeom>
          <a:ln w="38100">
            <a:solidFill>
              <a:srgbClr val="FFE97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30733650-6D63-0A7F-7958-EA81FD044212}"/>
              </a:ext>
            </a:extLst>
          </p:cNvPr>
          <p:cNvSpPr/>
          <p:nvPr/>
        </p:nvSpPr>
        <p:spPr>
          <a:xfrm>
            <a:off x="1855263" y="1083059"/>
            <a:ext cx="5191423" cy="3795413"/>
          </a:xfrm>
          <a:prstGeom prst="rect">
            <a:avLst/>
          </a:prstGeom>
          <a:solidFill>
            <a:schemeClr val="bg1">
              <a:alpha val="94000"/>
            </a:schemeClr>
          </a:solidFill>
          <a:ln w="12700">
            <a:solidFill>
              <a:schemeClr val="accent1">
                <a:lumMod val="60000"/>
                <a:lumOff val="40000"/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0700E1F-EA99-267B-2CFC-2466FF7B3001}"/>
              </a:ext>
            </a:extLst>
          </p:cNvPr>
          <p:cNvSpPr/>
          <p:nvPr/>
        </p:nvSpPr>
        <p:spPr>
          <a:xfrm>
            <a:off x="1976287" y="983435"/>
            <a:ext cx="5191423" cy="3795413"/>
          </a:xfrm>
          <a:prstGeom prst="rect">
            <a:avLst/>
          </a:prstGeom>
          <a:solidFill>
            <a:schemeClr val="bg1">
              <a:alpha val="94000"/>
            </a:schemeClr>
          </a:solidFill>
          <a:ln w="12700">
            <a:solidFill>
              <a:schemeClr val="accent1">
                <a:lumMod val="60000"/>
                <a:lumOff val="40000"/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8C2D6EA-FAA9-7C0F-FEAA-3BC9764BF0EA}"/>
              </a:ext>
            </a:extLst>
          </p:cNvPr>
          <p:cNvSpPr/>
          <p:nvPr/>
        </p:nvSpPr>
        <p:spPr>
          <a:xfrm>
            <a:off x="2097314" y="863673"/>
            <a:ext cx="5191423" cy="3795413"/>
          </a:xfrm>
          <a:prstGeom prst="rect">
            <a:avLst/>
          </a:prstGeom>
          <a:solidFill>
            <a:schemeClr val="bg1">
              <a:alpha val="94000"/>
            </a:schemeClr>
          </a:solidFill>
          <a:ln w="12700">
            <a:solidFill>
              <a:schemeClr val="accent1">
                <a:lumMod val="60000"/>
                <a:lumOff val="40000"/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6D6ACF84-EAA7-40D6-38CB-0A6C736A0584}"/>
              </a:ext>
            </a:extLst>
          </p:cNvPr>
          <p:cNvSpPr/>
          <p:nvPr/>
        </p:nvSpPr>
        <p:spPr>
          <a:xfrm>
            <a:off x="-1" y="10956"/>
            <a:ext cx="9144001" cy="852717"/>
          </a:xfrm>
          <a:prstGeom prst="roundRect">
            <a:avLst/>
          </a:prstGeom>
          <a:blipFill dpi="0" rotWithShape="1">
            <a:blip r:embed="rId2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28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Machine Learning Approach</a:t>
            </a:r>
          </a:p>
        </p:txBody>
      </p:sp>
      <p:sp>
        <p:nvSpPr>
          <p:cNvPr id="27" name="Trapezoid 26">
            <a:extLst>
              <a:ext uri="{FF2B5EF4-FFF2-40B4-BE49-F238E27FC236}">
                <a16:creationId xmlns:a16="http://schemas.microsoft.com/office/drawing/2014/main" id="{FF6A4D5A-6301-759F-CE37-C9C9D36A7EFA}"/>
              </a:ext>
            </a:extLst>
          </p:cNvPr>
          <p:cNvSpPr/>
          <p:nvPr/>
        </p:nvSpPr>
        <p:spPr>
          <a:xfrm rot="10800000">
            <a:off x="3559136" y="1226312"/>
            <a:ext cx="1878807" cy="915300"/>
          </a:xfrm>
          <a:prstGeom prst="trapezoid">
            <a:avLst>
              <a:gd name="adj" fmla="val 61683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E1964A2-7912-9067-D9C4-941F8D5935B4}"/>
              </a:ext>
            </a:extLst>
          </p:cNvPr>
          <p:cNvSpPr txBox="1"/>
          <p:nvPr/>
        </p:nvSpPr>
        <p:spPr>
          <a:xfrm>
            <a:off x="3963600" y="1508249"/>
            <a:ext cx="1069878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Training</a:t>
            </a:r>
            <a:endParaRPr lang="he-IL" b="1" dirty="0">
              <a:solidFill>
                <a:schemeClr val="bg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405EE25-50AC-246E-6A8F-BCB40CB1A0CC}"/>
              </a:ext>
            </a:extLst>
          </p:cNvPr>
          <p:cNvSpPr txBox="1"/>
          <p:nvPr/>
        </p:nvSpPr>
        <p:spPr>
          <a:xfrm>
            <a:off x="5236354" y="1424762"/>
            <a:ext cx="822308" cy="24622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000" b="1" dirty="0">
                <a:solidFill>
                  <a:schemeClr val="tx1"/>
                </a:solidFill>
              </a:rPr>
              <a:t>Expanded</a:t>
            </a:r>
            <a:endParaRPr lang="he-IL" sz="1000" b="1" dirty="0">
              <a:solidFill>
                <a:schemeClr val="tx1"/>
              </a:solidFill>
            </a:endParaRP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C694547-0446-26EE-11AB-F094625E1A6A}"/>
              </a:ext>
            </a:extLst>
          </p:cNvPr>
          <p:cNvCxnSpPr>
            <a:cxnSpLocks/>
            <a:stCxn id="2" idx="3"/>
            <a:endCxn id="27" idx="3"/>
          </p:cNvCxnSpPr>
          <p:nvPr/>
        </p:nvCxnSpPr>
        <p:spPr>
          <a:xfrm flipV="1">
            <a:off x="3067205" y="1683962"/>
            <a:ext cx="774223" cy="1535"/>
          </a:xfrm>
          <a:prstGeom prst="straightConnector1">
            <a:avLst/>
          </a:prstGeom>
          <a:ln w="38100">
            <a:solidFill>
              <a:srgbClr val="FFE97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BD0DDCEB-C876-8AEB-08DC-A46BE3C88AFD}"/>
              </a:ext>
            </a:extLst>
          </p:cNvPr>
          <p:cNvSpPr txBox="1"/>
          <p:nvPr/>
        </p:nvSpPr>
        <p:spPr>
          <a:xfrm>
            <a:off x="3053004" y="1446471"/>
            <a:ext cx="710422" cy="24622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000" b="1" dirty="0">
                <a:solidFill>
                  <a:schemeClr val="tx1"/>
                </a:solidFill>
              </a:rPr>
              <a:t>Features</a:t>
            </a:r>
            <a:endParaRPr lang="he-IL" sz="1000" b="1" dirty="0">
              <a:solidFill>
                <a:schemeClr val="tx1"/>
              </a:solidFill>
            </a:endParaRP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758417D5-18BA-48F3-EF21-0E1AAD6A124B}"/>
              </a:ext>
            </a:extLst>
          </p:cNvPr>
          <p:cNvCxnSpPr>
            <a:cxnSpLocks/>
          </p:cNvCxnSpPr>
          <p:nvPr/>
        </p:nvCxnSpPr>
        <p:spPr>
          <a:xfrm flipH="1">
            <a:off x="5155651" y="1670983"/>
            <a:ext cx="903011" cy="0"/>
          </a:xfrm>
          <a:prstGeom prst="straightConnector1">
            <a:avLst/>
          </a:prstGeom>
          <a:ln w="38100">
            <a:solidFill>
              <a:srgbClr val="FFE97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0FA94460-B287-7D6E-F2AF-5B2C74915C40}"/>
              </a:ext>
            </a:extLst>
          </p:cNvPr>
          <p:cNvSpPr txBox="1"/>
          <p:nvPr/>
        </p:nvSpPr>
        <p:spPr>
          <a:xfrm>
            <a:off x="5236354" y="1663887"/>
            <a:ext cx="822308" cy="24622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000" b="1" dirty="0">
                <a:solidFill>
                  <a:schemeClr val="tx1"/>
                </a:solidFill>
              </a:rPr>
              <a:t>Nodes</a:t>
            </a:r>
            <a:endParaRPr lang="he-IL" sz="1000" b="1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CF98EAE-33C6-A296-61DD-ED1EC9066F02}"/>
              </a:ext>
            </a:extLst>
          </p:cNvPr>
          <p:cNvSpPr/>
          <p:nvPr/>
        </p:nvSpPr>
        <p:spPr>
          <a:xfrm>
            <a:off x="4139311" y="2694109"/>
            <a:ext cx="732971" cy="57331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4CA09DF-E5FB-C810-883B-D47669E0BDD7}"/>
              </a:ext>
            </a:extLst>
          </p:cNvPr>
          <p:cNvSpPr txBox="1"/>
          <p:nvPr/>
        </p:nvSpPr>
        <p:spPr>
          <a:xfrm>
            <a:off x="4139311" y="2847999"/>
            <a:ext cx="732971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Model</a:t>
            </a:r>
            <a:endParaRPr lang="he-IL" b="1" dirty="0">
              <a:solidFill>
                <a:schemeClr val="bg1"/>
              </a:solidFill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C880743-3C86-E9F3-FAC5-4284A80C63DE}"/>
              </a:ext>
            </a:extLst>
          </p:cNvPr>
          <p:cNvCxnSpPr>
            <a:cxnSpLocks/>
            <a:stCxn id="27" idx="0"/>
            <a:endCxn id="22" idx="0"/>
          </p:cNvCxnSpPr>
          <p:nvPr/>
        </p:nvCxnSpPr>
        <p:spPr>
          <a:xfrm>
            <a:off x="4498539" y="2141612"/>
            <a:ext cx="7258" cy="552497"/>
          </a:xfrm>
          <a:prstGeom prst="straightConnector1">
            <a:avLst/>
          </a:prstGeom>
          <a:ln w="38100">
            <a:solidFill>
              <a:srgbClr val="FFE97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7B904855-7CC4-6307-A735-8EA8BC789F3B}"/>
              </a:ext>
            </a:extLst>
          </p:cNvPr>
          <p:cNvCxnSpPr>
            <a:cxnSpLocks/>
            <a:stCxn id="22" idx="2"/>
            <a:endCxn id="26" idx="0"/>
          </p:cNvCxnSpPr>
          <p:nvPr/>
        </p:nvCxnSpPr>
        <p:spPr>
          <a:xfrm flipH="1">
            <a:off x="4502887" y="3267424"/>
            <a:ext cx="2910" cy="552496"/>
          </a:xfrm>
          <a:prstGeom prst="straightConnector1">
            <a:avLst/>
          </a:prstGeom>
          <a:ln w="38100">
            <a:solidFill>
              <a:srgbClr val="FFE97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C65485F1-0C61-6E23-3255-F85F7381B98D}"/>
              </a:ext>
            </a:extLst>
          </p:cNvPr>
          <p:cNvSpPr/>
          <p:nvPr/>
        </p:nvSpPr>
        <p:spPr>
          <a:xfrm>
            <a:off x="2334234" y="1526779"/>
            <a:ext cx="732971" cy="31743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100" b="1" dirty="0"/>
              <a:t>OMSPP</a:t>
            </a:r>
            <a:endParaRPr lang="he-IL" sz="1100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910B846-C0D1-8FB0-5223-8A257244977E}"/>
              </a:ext>
            </a:extLst>
          </p:cNvPr>
          <p:cNvSpPr/>
          <p:nvPr/>
        </p:nvSpPr>
        <p:spPr>
          <a:xfrm>
            <a:off x="6070923" y="1424761"/>
            <a:ext cx="903011" cy="4194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100" b="1" dirty="0"/>
              <a:t>OMSPP Algorithm</a:t>
            </a:r>
            <a:endParaRPr lang="he-IL" sz="1100" b="1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742F58E-FAE2-079B-D048-B2143D37DC06}"/>
              </a:ext>
            </a:extLst>
          </p:cNvPr>
          <p:cNvCxnSpPr>
            <a:cxnSpLocks/>
            <a:stCxn id="8" idx="3"/>
            <a:endCxn id="23" idx="1"/>
          </p:cNvCxnSpPr>
          <p:nvPr/>
        </p:nvCxnSpPr>
        <p:spPr>
          <a:xfrm>
            <a:off x="3369779" y="2997058"/>
            <a:ext cx="769532" cy="4830"/>
          </a:xfrm>
          <a:prstGeom prst="straightConnector1">
            <a:avLst/>
          </a:prstGeom>
          <a:ln w="38100">
            <a:solidFill>
              <a:srgbClr val="FFE97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122F421-2593-A81C-0546-43525FA5C293}"/>
              </a:ext>
            </a:extLst>
          </p:cNvPr>
          <p:cNvSpPr txBox="1"/>
          <p:nvPr/>
        </p:nvSpPr>
        <p:spPr>
          <a:xfrm>
            <a:off x="3355578" y="2758032"/>
            <a:ext cx="710422" cy="24622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000" b="1" dirty="0">
                <a:solidFill>
                  <a:schemeClr val="tx1"/>
                </a:solidFill>
              </a:rPr>
              <a:t>Features</a:t>
            </a:r>
            <a:endParaRPr lang="he-IL" sz="1000" b="1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ACBD1E3-D963-2BE5-993C-0F995C754BF2}"/>
              </a:ext>
            </a:extLst>
          </p:cNvPr>
          <p:cNvSpPr/>
          <p:nvPr/>
        </p:nvSpPr>
        <p:spPr>
          <a:xfrm>
            <a:off x="2636808" y="2838340"/>
            <a:ext cx="732971" cy="31743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100" b="1" dirty="0"/>
              <a:t>OMSPP</a:t>
            </a:r>
            <a:endParaRPr lang="he-IL" sz="1100" b="1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4F93117-E350-E1AF-0E7B-E564BE80ECC8}"/>
              </a:ext>
            </a:extLst>
          </p:cNvPr>
          <p:cNvSpPr/>
          <p:nvPr/>
        </p:nvSpPr>
        <p:spPr>
          <a:xfrm>
            <a:off x="426263" y="1064441"/>
            <a:ext cx="1167746" cy="123893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dirty="0"/>
              <a:t>Train Set</a:t>
            </a:r>
            <a:endParaRPr lang="he-IL" b="1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E8C94BC-AEC0-056D-890A-430BECD72FF0}"/>
              </a:ext>
            </a:extLst>
          </p:cNvPr>
          <p:cNvSpPr/>
          <p:nvPr/>
        </p:nvSpPr>
        <p:spPr>
          <a:xfrm>
            <a:off x="419003" y="2568018"/>
            <a:ext cx="1167746" cy="85271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dirty="0"/>
              <a:t>Test Set</a:t>
            </a:r>
            <a:endParaRPr lang="he-IL" b="1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8AD39E4-B508-6E6B-2B14-3BE334BF279F}"/>
              </a:ext>
            </a:extLst>
          </p:cNvPr>
          <p:cNvCxnSpPr>
            <a:cxnSpLocks/>
            <a:stCxn id="10" idx="3"/>
            <a:endCxn id="2" idx="1"/>
          </p:cNvCxnSpPr>
          <p:nvPr/>
        </p:nvCxnSpPr>
        <p:spPr>
          <a:xfrm>
            <a:off x="1594009" y="1683908"/>
            <a:ext cx="740225" cy="1589"/>
          </a:xfrm>
          <a:prstGeom prst="straightConnector1">
            <a:avLst/>
          </a:prstGeom>
          <a:ln w="38100">
            <a:solidFill>
              <a:srgbClr val="FFE97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EF1B1E2-9057-D308-806B-4F38FC8BE40B}"/>
              </a:ext>
            </a:extLst>
          </p:cNvPr>
          <p:cNvCxnSpPr>
            <a:cxnSpLocks/>
            <a:stCxn id="11" idx="3"/>
            <a:endCxn id="8" idx="1"/>
          </p:cNvCxnSpPr>
          <p:nvPr/>
        </p:nvCxnSpPr>
        <p:spPr>
          <a:xfrm>
            <a:off x="1586749" y="2994377"/>
            <a:ext cx="1050059" cy="2681"/>
          </a:xfrm>
          <a:prstGeom prst="straightConnector1">
            <a:avLst/>
          </a:prstGeom>
          <a:ln w="38100">
            <a:solidFill>
              <a:srgbClr val="FFE97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8E25D79D-A2BC-FF6C-798E-CAA35E3C1326}"/>
              </a:ext>
            </a:extLst>
          </p:cNvPr>
          <p:cNvSpPr/>
          <p:nvPr/>
        </p:nvSpPr>
        <p:spPr>
          <a:xfrm>
            <a:off x="7549991" y="1396487"/>
            <a:ext cx="1167746" cy="112659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>
              <a:lnSpc>
                <a:spcPct val="150000"/>
              </a:lnSpc>
            </a:pPr>
            <a:r>
              <a:rPr lang="en-US" b="1" dirty="0"/>
              <a:t>FS-kA*</a:t>
            </a:r>
          </a:p>
          <a:p>
            <a:pPr algn="ctr">
              <a:lnSpc>
                <a:spcPct val="150000"/>
              </a:lnSpc>
            </a:pPr>
            <a:r>
              <a:rPr lang="en-US" b="1" dirty="0"/>
              <a:t>BS-kA*</a:t>
            </a:r>
          </a:p>
          <a:p>
            <a:pPr algn="ctr">
              <a:lnSpc>
                <a:spcPct val="150000"/>
              </a:lnSpc>
            </a:pPr>
            <a:r>
              <a:rPr lang="en-US" b="1" dirty="0"/>
              <a:t>FBS-kA*</a:t>
            </a:r>
            <a:endParaRPr lang="he-IL" b="1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5F2AAD0-41C4-AEAA-8E26-775FDCDC3F66}"/>
              </a:ext>
            </a:extLst>
          </p:cNvPr>
          <p:cNvCxnSpPr>
            <a:cxnSpLocks/>
            <a:endCxn id="5" idx="3"/>
          </p:cNvCxnSpPr>
          <p:nvPr/>
        </p:nvCxnSpPr>
        <p:spPr>
          <a:xfrm flipH="1">
            <a:off x="6973934" y="1634485"/>
            <a:ext cx="598240" cy="1"/>
          </a:xfrm>
          <a:prstGeom prst="straightConnector1">
            <a:avLst/>
          </a:prstGeom>
          <a:ln w="38100">
            <a:solidFill>
              <a:srgbClr val="FFE97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24667250-6861-7038-A09A-6737D30C0B4E}"/>
              </a:ext>
            </a:extLst>
          </p:cNvPr>
          <p:cNvSpPr/>
          <p:nvPr/>
        </p:nvSpPr>
        <p:spPr>
          <a:xfrm>
            <a:off x="3978114" y="3819920"/>
            <a:ext cx="1049546" cy="62802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200" b="1" dirty="0"/>
              <a:t>Predicted Expanded Nodes</a:t>
            </a:r>
            <a:endParaRPr lang="he-IL" sz="1200" b="1" dirty="0"/>
          </a:p>
        </p:txBody>
      </p:sp>
    </p:spTree>
    <p:extLst>
      <p:ext uri="{BB962C8B-B14F-4D97-AF65-F5344CB8AC3E}">
        <p14:creationId xmlns:p14="http://schemas.microsoft.com/office/powerpoint/2010/main" val="35299798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Rectangle 87">
            <a:extLst>
              <a:ext uri="{FF2B5EF4-FFF2-40B4-BE49-F238E27FC236}">
                <a16:creationId xmlns:a16="http://schemas.microsoft.com/office/drawing/2014/main" id="{63D363E8-1A99-9A7E-A6C7-0464D3A670A8}"/>
              </a:ext>
            </a:extLst>
          </p:cNvPr>
          <p:cNvSpPr/>
          <p:nvPr/>
        </p:nvSpPr>
        <p:spPr>
          <a:xfrm>
            <a:off x="7491892" y="1445156"/>
            <a:ext cx="1515568" cy="1332084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20000"/>
                  <a:lumOff val="80000"/>
                  <a:alpha val="90000"/>
                </a:schemeClr>
              </a:gs>
            </a:gsLst>
            <a:lin ang="0" scaled="1"/>
            <a:tileRect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>
              <a:lnSpc>
                <a:spcPct val="150000"/>
              </a:lnSpc>
            </a:pPr>
            <a:r>
              <a:rPr lang="en-US" sz="1200" b="1" dirty="0"/>
              <a:t>Linear Regression</a:t>
            </a:r>
          </a:p>
          <a:p>
            <a:pPr algn="ctr">
              <a:lnSpc>
                <a:spcPct val="150000"/>
              </a:lnSpc>
            </a:pPr>
            <a:r>
              <a:rPr lang="en-US" sz="1200" b="1" dirty="0"/>
              <a:t>Random Forest</a:t>
            </a:r>
          </a:p>
          <a:p>
            <a:pPr algn="ctr">
              <a:lnSpc>
                <a:spcPct val="150000"/>
              </a:lnSpc>
            </a:pPr>
            <a:r>
              <a:rPr lang="en-US" sz="1200" b="1" dirty="0"/>
              <a:t>XGBoost</a:t>
            </a:r>
          </a:p>
          <a:p>
            <a:pPr algn="ctr">
              <a:lnSpc>
                <a:spcPct val="150000"/>
              </a:lnSpc>
            </a:pPr>
            <a:r>
              <a:rPr lang="en-US" sz="1200" b="1" dirty="0"/>
              <a:t>ANN</a:t>
            </a:r>
            <a:endParaRPr lang="he-IL" sz="1200" b="1" dirty="0"/>
          </a:p>
        </p:txBody>
      </p: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2AB6597F-2D63-BF2E-0AF1-490619076713}"/>
              </a:ext>
            </a:extLst>
          </p:cNvPr>
          <p:cNvCxnSpPr>
            <a:cxnSpLocks/>
          </p:cNvCxnSpPr>
          <p:nvPr/>
        </p:nvCxnSpPr>
        <p:spPr>
          <a:xfrm flipH="1">
            <a:off x="6726260" y="2564493"/>
            <a:ext cx="972466" cy="0"/>
          </a:xfrm>
          <a:prstGeom prst="straightConnector1">
            <a:avLst/>
          </a:prstGeom>
          <a:ln w="38100">
            <a:gradFill flip="none" rotWithShape="1">
              <a:gsLst>
                <a:gs pos="0">
                  <a:schemeClr val="accent1">
                    <a:lumMod val="60000"/>
                    <a:lumOff val="40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0" scaled="1"/>
              <a:tileRect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4E2C817F-42C9-D1FC-D22E-B61287401BC9}"/>
              </a:ext>
            </a:extLst>
          </p:cNvPr>
          <p:cNvCxnSpPr>
            <a:cxnSpLocks/>
          </p:cNvCxnSpPr>
          <p:nvPr/>
        </p:nvCxnSpPr>
        <p:spPr>
          <a:xfrm flipH="1">
            <a:off x="6770910" y="2278705"/>
            <a:ext cx="972466" cy="0"/>
          </a:xfrm>
          <a:prstGeom prst="straightConnector1">
            <a:avLst/>
          </a:prstGeom>
          <a:ln w="38100">
            <a:gradFill flip="none" rotWithShape="1">
              <a:gsLst>
                <a:gs pos="0">
                  <a:schemeClr val="accent1">
                    <a:lumMod val="60000"/>
                    <a:lumOff val="40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0" scaled="1"/>
              <a:tileRect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D392C253-5133-BF9E-FE15-67DD0853C5D5}"/>
              </a:ext>
            </a:extLst>
          </p:cNvPr>
          <p:cNvCxnSpPr>
            <a:cxnSpLocks/>
          </p:cNvCxnSpPr>
          <p:nvPr/>
        </p:nvCxnSpPr>
        <p:spPr>
          <a:xfrm flipH="1">
            <a:off x="6691077" y="2010191"/>
            <a:ext cx="972466" cy="0"/>
          </a:xfrm>
          <a:prstGeom prst="straightConnector1">
            <a:avLst/>
          </a:prstGeom>
          <a:ln w="38100">
            <a:gradFill flip="none" rotWithShape="1">
              <a:gsLst>
                <a:gs pos="0">
                  <a:schemeClr val="accent1">
                    <a:lumMod val="60000"/>
                    <a:lumOff val="40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0" scaled="1"/>
              <a:tileRect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ectangle 84">
            <a:extLst>
              <a:ext uri="{FF2B5EF4-FFF2-40B4-BE49-F238E27FC236}">
                <a16:creationId xmlns:a16="http://schemas.microsoft.com/office/drawing/2014/main" id="{98725C78-0E08-575C-5FFC-7C8BBE74E89B}"/>
              </a:ext>
            </a:extLst>
          </p:cNvPr>
          <p:cNvSpPr/>
          <p:nvPr/>
        </p:nvSpPr>
        <p:spPr>
          <a:xfrm>
            <a:off x="2169876" y="1073518"/>
            <a:ext cx="4528458" cy="3998613"/>
          </a:xfrm>
          <a:prstGeom prst="rect">
            <a:avLst/>
          </a:prstGeom>
          <a:solidFill>
            <a:schemeClr val="bg1">
              <a:alpha val="94000"/>
            </a:schemeClr>
          </a:solidFill>
          <a:ln w="12700">
            <a:solidFill>
              <a:schemeClr val="accent1">
                <a:lumMod val="60000"/>
                <a:lumOff val="40000"/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F0AD2731-133A-5092-702E-322F9619D399}"/>
              </a:ext>
            </a:extLst>
          </p:cNvPr>
          <p:cNvSpPr/>
          <p:nvPr/>
        </p:nvSpPr>
        <p:spPr>
          <a:xfrm>
            <a:off x="2242452" y="1009807"/>
            <a:ext cx="4528458" cy="3998613"/>
          </a:xfrm>
          <a:prstGeom prst="rect">
            <a:avLst/>
          </a:prstGeom>
          <a:solidFill>
            <a:schemeClr val="bg1">
              <a:alpha val="94000"/>
            </a:schemeClr>
          </a:solidFill>
          <a:ln w="12700">
            <a:solidFill>
              <a:schemeClr val="accent1">
                <a:lumMod val="60000"/>
                <a:lumOff val="40000"/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FF2AF31D-FD1B-ABFF-94C1-CEDF35244E7C}"/>
              </a:ext>
            </a:extLst>
          </p:cNvPr>
          <p:cNvSpPr/>
          <p:nvPr/>
        </p:nvSpPr>
        <p:spPr>
          <a:xfrm>
            <a:off x="2307771" y="939727"/>
            <a:ext cx="4528458" cy="3998613"/>
          </a:xfrm>
          <a:prstGeom prst="rect">
            <a:avLst/>
          </a:prstGeom>
          <a:solidFill>
            <a:schemeClr val="bg1">
              <a:alpha val="94000"/>
            </a:schemeClr>
          </a:solidFill>
          <a:ln w="12700">
            <a:solidFill>
              <a:schemeClr val="accent1">
                <a:lumMod val="60000"/>
                <a:lumOff val="40000"/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21F22FBD-D19A-836D-21F9-E463A973ACCC}"/>
              </a:ext>
            </a:extLst>
          </p:cNvPr>
          <p:cNvSpPr/>
          <p:nvPr/>
        </p:nvSpPr>
        <p:spPr>
          <a:xfrm>
            <a:off x="2358571" y="863673"/>
            <a:ext cx="4528458" cy="3998613"/>
          </a:xfrm>
          <a:prstGeom prst="rect">
            <a:avLst/>
          </a:prstGeom>
          <a:solidFill>
            <a:schemeClr val="bg1">
              <a:alpha val="94000"/>
            </a:schemeClr>
          </a:solidFill>
          <a:ln w="12700">
            <a:solidFill>
              <a:schemeClr val="accent1">
                <a:lumMod val="60000"/>
                <a:lumOff val="40000"/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6D6ACF84-EAA7-40D6-38CB-0A6C736A0584}"/>
              </a:ext>
            </a:extLst>
          </p:cNvPr>
          <p:cNvSpPr/>
          <p:nvPr/>
        </p:nvSpPr>
        <p:spPr>
          <a:xfrm>
            <a:off x="42188" y="16930"/>
            <a:ext cx="9144001" cy="852717"/>
          </a:xfrm>
          <a:prstGeom prst="roundRect">
            <a:avLst/>
          </a:prstGeom>
          <a:blipFill dpi="0" rotWithShape="1">
            <a:blip r:embed="rId2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28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Machine Learning Approach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6F87EEE-BD4D-5197-8F71-6527F4BA2277}"/>
              </a:ext>
            </a:extLst>
          </p:cNvPr>
          <p:cNvSpPr/>
          <p:nvPr/>
        </p:nvSpPr>
        <p:spPr>
          <a:xfrm>
            <a:off x="2549995" y="2099018"/>
            <a:ext cx="1049546" cy="57331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dirty="0"/>
              <a:t>Model</a:t>
            </a:r>
            <a:br>
              <a:rPr lang="en-US" b="1" dirty="0"/>
            </a:br>
            <a:r>
              <a:rPr lang="en-US" b="1" dirty="0"/>
              <a:t>FS-kA*</a:t>
            </a:r>
            <a:endParaRPr lang="he-IL" b="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8B544F1-67C3-2896-9E62-915A64A6ED84}"/>
              </a:ext>
            </a:extLst>
          </p:cNvPr>
          <p:cNvSpPr/>
          <p:nvPr/>
        </p:nvSpPr>
        <p:spPr>
          <a:xfrm>
            <a:off x="4095766" y="2099017"/>
            <a:ext cx="1049546" cy="57331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dirty="0"/>
              <a:t>Model</a:t>
            </a:r>
            <a:br>
              <a:rPr lang="en-US" b="1" dirty="0"/>
            </a:br>
            <a:r>
              <a:rPr lang="en-US" b="1" dirty="0"/>
              <a:t>BS-kA*</a:t>
            </a:r>
            <a:endParaRPr lang="he-IL" b="1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C638215-BB2F-1B7B-C706-53BFD53A095E}"/>
              </a:ext>
            </a:extLst>
          </p:cNvPr>
          <p:cNvSpPr/>
          <p:nvPr/>
        </p:nvSpPr>
        <p:spPr>
          <a:xfrm>
            <a:off x="5641537" y="2099016"/>
            <a:ext cx="1049546" cy="57331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dirty="0"/>
              <a:t>Model</a:t>
            </a:r>
            <a:br>
              <a:rPr lang="en-US" b="1" dirty="0"/>
            </a:br>
            <a:r>
              <a:rPr lang="en-US" b="1" dirty="0"/>
              <a:t>FBS-kA*</a:t>
            </a:r>
            <a:endParaRPr lang="he-IL" b="1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662B746-BA7A-F784-62EE-536F4A181F3B}"/>
              </a:ext>
            </a:extLst>
          </p:cNvPr>
          <p:cNvSpPr/>
          <p:nvPr/>
        </p:nvSpPr>
        <p:spPr>
          <a:xfrm>
            <a:off x="2549995" y="3091538"/>
            <a:ext cx="1049546" cy="62802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200" b="1" dirty="0"/>
              <a:t>Predicted Expanded Nodes</a:t>
            </a:r>
            <a:endParaRPr lang="he-IL" sz="1200" b="1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F5E6661-E944-4AC0-1EAC-6347D0B21E1D}"/>
              </a:ext>
            </a:extLst>
          </p:cNvPr>
          <p:cNvSpPr/>
          <p:nvPr/>
        </p:nvSpPr>
        <p:spPr>
          <a:xfrm>
            <a:off x="4095766" y="3091538"/>
            <a:ext cx="1049546" cy="62802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200" b="1" dirty="0"/>
              <a:t>Predicted Expanded Nodes</a:t>
            </a:r>
            <a:endParaRPr lang="he-IL" sz="1200" b="1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920E1DB-B9D3-5C3A-E815-E1CDE8E340DF}"/>
              </a:ext>
            </a:extLst>
          </p:cNvPr>
          <p:cNvSpPr/>
          <p:nvPr/>
        </p:nvSpPr>
        <p:spPr>
          <a:xfrm>
            <a:off x="5641537" y="3091538"/>
            <a:ext cx="1049546" cy="62802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200" b="1" dirty="0"/>
              <a:t>Predicted Expanded Nodes</a:t>
            </a:r>
            <a:endParaRPr lang="he-IL" sz="1200" b="1" dirty="0"/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DC19C9CA-F3CE-0852-D0A5-B0DCEDC304A7}"/>
              </a:ext>
            </a:extLst>
          </p:cNvPr>
          <p:cNvCxnSpPr>
            <a:cxnSpLocks/>
            <a:stCxn id="13" idx="2"/>
            <a:endCxn id="21" idx="0"/>
          </p:cNvCxnSpPr>
          <p:nvPr/>
        </p:nvCxnSpPr>
        <p:spPr>
          <a:xfrm rot="16200000" flipH="1">
            <a:off x="3497518" y="3296814"/>
            <a:ext cx="707288" cy="1552788"/>
          </a:xfrm>
          <a:prstGeom prst="bentConnector3">
            <a:avLst>
              <a:gd name="adj1" fmla="val 50000"/>
            </a:avLst>
          </a:prstGeom>
          <a:ln w="38100">
            <a:gradFill flip="none" rotWithShape="1">
              <a:gsLst>
                <a:gs pos="0">
                  <a:schemeClr val="accent1">
                    <a:lumMod val="40000"/>
                    <a:lumOff val="60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5400000" scaled="1"/>
              <a:tileRect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BF11088E-2975-1AEC-1702-2EE9BE85F1DC}"/>
              </a:ext>
            </a:extLst>
          </p:cNvPr>
          <p:cNvSpPr/>
          <p:nvPr/>
        </p:nvSpPr>
        <p:spPr>
          <a:xfrm>
            <a:off x="3592284" y="4426852"/>
            <a:ext cx="2070544" cy="3628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200" b="1" dirty="0"/>
              <a:t>Best Predicted Algorithm</a:t>
            </a:r>
            <a:endParaRPr lang="he-IL" sz="1200" b="1" dirty="0"/>
          </a:p>
        </p:txBody>
      </p: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4410BFEA-32C9-2BA6-C3F9-CB71CE08E639}"/>
              </a:ext>
            </a:extLst>
          </p:cNvPr>
          <p:cNvCxnSpPr>
            <a:cxnSpLocks/>
            <a:stCxn id="16" idx="2"/>
            <a:endCxn id="21" idx="0"/>
          </p:cNvCxnSpPr>
          <p:nvPr/>
        </p:nvCxnSpPr>
        <p:spPr>
          <a:xfrm rot="5400000">
            <a:off x="5043289" y="3303831"/>
            <a:ext cx="707288" cy="1538754"/>
          </a:xfrm>
          <a:prstGeom prst="bentConnector3">
            <a:avLst>
              <a:gd name="adj1" fmla="val 50000"/>
            </a:avLst>
          </a:prstGeom>
          <a:ln w="38100">
            <a:gradFill flip="none" rotWithShape="1">
              <a:gsLst>
                <a:gs pos="0">
                  <a:schemeClr val="accent1">
                    <a:lumMod val="40000"/>
                    <a:lumOff val="60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5400000" scaled="1"/>
              <a:tileRect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475A35C7-893A-6FC3-4A2F-92F3EB4D7069}"/>
              </a:ext>
            </a:extLst>
          </p:cNvPr>
          <p:cNvCxnSpPr>
            <a:cxnSpLocks/>
            <a:stCxn id="14" idx="2"/>
            <a:endCxn id="21" idx="0"/>
          </p:cNvCxnSpPr>
          <p:nvPr/>
        </p:nvCxnSpPr>
        <p:spPr>
          <a:xfrm rot="16200000" flipH="1">
            <a:off x="4270403" y="4069699"/>
            <a:ext cx="707288" cy="7017"/>
          </a:xfrm>
          <a:prstGeom prst="bentConnector3">
            <a:avLst>
              <a:gd name="adj1" fmla="val 50000"/>
            </a:avLst>
          </a:prstGeom>
          <a:ln w="38100">
            <a:gradFill flip="none" rotWithShape="1">
              <a:gsLst>
                <a:gs pos="0">
                  <a:schemeClr val="accent1">
                    <a:lumMod val="40000"/>
                    <a:lumOff val="60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5400000" scaled="1"/>
              <a:tileRect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45E91C9D-869E-21BB-9B1A-3BDE0061B79C}"/>
              </a:ext>
            </a:extLst>
          </p:cNvPr>
          <p:cNvSpPr/>
          <p:nvPr/>
        </p:nvSpPr>
        <p:spPr>
          <a:xfrm>
            <a:off x="4256332" y="3962397"/>
            <a:ext cx="715714" cy="21991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000" b="1" dirty="0"/>
              <a:t>ArgMin</a:t>
            </a:r>
            <a:endParaRPr lang="he-IL" sz="1000" b="1" dirty="0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BA742B49-3B76-637C-A3AE-764F8793FF3D}"/>
              </a:ext>
            </a:extLst>
          </p:cNvPr>
          <p:cNvCxnSpPr>
            <a:cxnSpLocks/>
            <a:stCxn id="3" idx="2"/>
            <a:endCxn id="13" idx="0"/>
          </p:cNvCxnSpPr>
          <p:nvPr/>
        </p:nvCxnSpPr>
        <p:spPr>
          <a:xfrm>
            <a:off x="3074768" y="2672333"/>
            <a:ext cx="0" cy="419205"/>
          </a:xfrm>
          <a:prstGeom prst="straightConnector1">
            <a:avLst/>
          </a:prstGeom>
          <a:ln w="38100">
            <a:gradFill flip="none" rotWithShape="1">
              <a:gsLst>
                <a:gs pos="0">
                  <a:schemeClr val="accent1">
                    <a:lumMod val="60000"/>
                    <a:lumOff val="40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8100000" scaled="1"/>
              <a:tileRect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ED00A583-F8A8-46E5-2E65-0FC63D5926FC}"/>
              </a:ext>
            </a:extLst>
          </p:cNvPr>
          <p:cNvCxnSpPr>
            <a:cxnSpLocks/>
            <a:stCxn id="4" idx="2"/>
            <a:endCxn id="14" idx="0"/>
          </p:cNvCxnSpPr>
          <p:nvPr/>
        </p:nvCxnSpPr>
        <p:spPr>
          <a:xfrm>
            <a:off x="4620539" y="2672332"/>
            <a:ext cx="0" cy="419206"/>
          </a:xfrm>
          <a:prstGeom prst="straightConnector1">
            <a:avLst/>
          </a:prstGeom>
          <a:ln w="38100">
            <a:gradFill flip="none" rotWithShape="1">
              <a:gsLst>
                <a:gs pos="0">
                  <a:schemeClr val="accent1">
                    <a:lumMod val="60000"/>
                    <a:lumOff val="40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8100000" scaled="1"/>
              <a:tileRect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DB1BDECA-CAED-A7F2-FCEC-985AD7A3EDA7}"/>
              </a:ext>
            </a:extLst>
          </p:cNvPr>
          <p:cNvCxnSpPr>
            <a:cxnSpLocks/>
            <a:stCxn id="9" idx="2"/>
            <a:endCxn id="16" idx="0"/>
          </p:cNvCxnSpPr>
          <p:nvPr/>
        </p:nvCxnSpPr>
        <p:spPr>
          <a:xfrm>
            <a:off x="6166310" y="2672331"/>
            <a:ext cx="0" cy="419207"/>
          </a:xfrm>
          <a:prstGeom prst="straightConnector1">
            <a:avLst/>
          </a:prstGeom>
          <a:ln w="38100">
            <a:gradFill flip="none" rotWithShape="1">
              <a:gsLst>
                <a:gs pos="0">
                  <a:schemeClr val="accent1">
                    <a:lumMod val="60000"/>
                    <a:lumOff val="40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8100000" scaled="1"/>
              <a:tileRect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F4E98B1D-97F0-5AFA-4FBE-DAADDD9AAD19}"/>
              </a:ext>
            </a:extLst>
          </p:cNvPr>
          <p:cNvSpPr/>
          <p:nvPr/>
        </p:nvSpPr>
        <p:spPr>
          <a:xfrm>
            <a:off x="4090769" y="947801"/>
            <a:ext cx="1049546" cy="380255"/>
          </a:xfrm>
          <a:prstGeom prst="rect">
            <a:avLst/>
          </a:prstGeom>
          <a:solidFill>
            <a:srgbClr val="FFE77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dirty="0"/>
              <a:t>OMSPP</a:t>
            </a:r>
            <a:endParaRPr lang="he-IL" b="1" dirty="0"/>
          </a:p>
        </p:txBody>
      </p:sp>
      <p:cxnSp>
        <p:nvCxnSpPr>
          <p:cNvPr id="69" name="Connector: Elbow 68">
            <a:extLst>
              <a:ext uri="{FF2B5EF4-FFF2-40B4-BE49-F238E27FC236}">
                <a16:creationId xmlns:a16="http://schemas.microsoft.com/office/drawing/2014/main" id="{F1E6674E-F176-B770-D99A-7E188F20EE76}"/>
              </a:ext>
            </a:extLst>
          </p:cNvPr>
          <p:cNvCxnSpPr>
            <a:cxnSpLocks/>
            <a:stCxn id="59" idx="2"/>
            <a:endCxn id="3" idx="0"/>
          </p:cNvCxnSpPr>
          <p:nvPr/>
        </p:nvCxnSpPr>
        <p:spPr>
          <a:xfrm rot="5400000">
            <a:off x="3459674" y="943150"/>
            <a:ext cx="770962" cy="1540774"/>
          </a:xfrm>
          <a:prstGeom prst="bentConnector3">
            <a:avLst>
              <a:gd name="adj1" fmla="val 50000"/>
            </a:avLst>
          </a:prstGeom>
          <a:ln w="38100">
            <a:gradFill flip="none" rotWithShape="1">
              <a:gsLst>
                <a:gs pos="0">
                  <a:schemeClr val="accent1">
                    <a:lumMod val="75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  <a:tileRect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or: Elbow 71">
            <a:extLst>
              <a:ext uri="{FF2B5EF4-FFF2-40B4-BE49-F238E27FC236}">
                <a16:creationId xmlns:a16="http://schemas.microsoft.com/office/drawing/2014/main" id="{1DEFC993-DCCC-0904-A405-585FEC0F778B}"/>
              </a:ext>
            </a:extLst>
          </p:cNvPr>
          <p:cNvCxnSpPr>
            <a:cxnSpLocks/>
            <a:stCxn id="59" idx="2"/>
            <a:endCxn id="9" idx="0"/>
          </p:cNvCxnSpPr>
          <p:nvPr/>
        </p:nvCxnSpPr>
        <p:spPr>
          <a:xfrm rot="16200000" flipH="1">
            <a:off x="5005446" y="938152"/>
            <a:ext cx="770960" cy="1550768"/>
          </a:xfrm>
          <a:prstGeom prst="bentConnector3">
            <a:avLst>
              <a:gd name="adj1" fmla="val 50000"/>
            </a:avLst>
          </a:prstGeom>
          <a:ln w="38100">
            <a:gradFill flip="none" rotWithShape="1">
              <a:gsLst>
                <a:gs pos="0">
                  <a:schemeClr val="accent1">
                    <a:lumMod val="75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2700000" scaled="1"/>
              <a:tileRect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DB0DE5DD-15C1-CA2F-43A2-1199643625E0}"/>
              </a:ext>
            </a:extLst>
          </p:cNvPr>
          <p:cNvCxnSpPr>
            <a:cxnSpLocks/>
            <a:stCxn id="59" idx="2"/>
            <a:endCxn id="4" idx="0"/>
          </p:cNvCxnSpPr>
          <p:nvPr/>
        </p:nvCxnSpPr>
        <p:spPr>
          <a:xfrm rot="16200000" flipH="1">
            <a:off x="4232560" y="1711037"/>
            <a:ext cx="770961" cy="4997"/>
          </a:xfrm>
          <a:prstGeom prst="bentConnector3">
            <a:avLst>
              <a:gd name="adj1" fmla="val 50000"/>
            </a:avLst>
          </a:prstGeom>
          <a:ln w="38100">
            <a:gradFill flip="none" rotWithShape="1">
              <a:gsLst>
                <a:gs pos="0">
                  <a:schemeClr val="accent1">
                    <a:lumMod val="75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  <a:tileRect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 80">
            <a:extLst>
              <a:ext uri="{FF2B5EF4-FFF2-40B4-BE49-F238E27FC236}">
                <a16:creationId xmlns:a16="http://schemas.microsoft.com/office/drawing/2014/main" id="{99AEB53A-F1B6-25DC-40B3-5E6A46DF814A}"/>
              </a:ext>
            </a:extLst>
          </p:cNvPr>
          <p:cNvSpPr/>
          <p:nvPr/>
        </p:nvSpPr>
        <p:spPr>
          <a:xfrm>
            <a:off x="4262682" y="1567854"/>
            <a:ext cx="715714" cy="219916"/>
          </a:xfrm>
          <a:prstGeom prst="rect">
            <a:avLst/>
          </a:prstGeom>
          <a:solidFill>
            <a:srgbClr val="FFE77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000" b="1" dirty="0"/>
              <a:t>Features</a:t>
            </a:r>
            <a:endParaRPr lang="he-IL" sz="1000" b="1" dirty="0"/>
          </a:p>
        </p:txBody>
      </p: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D506F883-DEDB-6718-465A-52323D88E5B9}"/>
              </a:ext>
            </a:extLst>
          </p:cNvPr>
          <p:cNvCxnSpPr>
            <a:cxnSpLocks/>
          </p:cNvCxnSpPr>
          <p:nvPr/>
        </p:nvCxnSpPr>
        <p:spPr>
          <a:xfrm flipH="1">
            <a:off x="6906120" y="1727673"/>
            <a:ext cx="598240" cy="1"/>
          </a:xfrm>
          <a:prstGeom prst="straightConnector1">
            <a:avLst/>
          </a:prstGeom>
          <a:ln w="38100">
            <a:gradFill flip="none" rotWithShape="1">
              <a:gsLst>
                <a:gs pos="0">
                  <a:schemeClr val="accent1">
                    <a:lumMod val="60000"/>
                    <a:lumOff val="40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0" scaled="1"/>
              <a:tileRect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18640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6D6ACF84-EAA7-40D6-38CB-0A6C736A0584}"/>
              </a:ext>
            </a:extLst>
          </p:cNvPr>
          <p:cNvSpPr/>
          <p:nvPr/>
        </p:nvSpPr>
        <p:spPr>
          <a:xfrm>
            <a:off x="42188" y="16930"/>
            <a:ext cx="9144001" cy="852717"/>
          </a:xfrm>
          <a:prstGeom prst="roundRect">
            <a:avLst/>
          </a:prstGeom>
          <a:blipFill dpi="0" rotWithShape="1">
            <a:blip r:embed="rId2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28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Machine Learning Approach - Features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8BE0CA-1FCC-51B4-D76D-6D2A3D6632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3372" y="1250474"/>
            <a:ext cx="3287486" cy="3468576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B9960C0-674A-2B4B-A9E4-660CDC7EEDE9}"/>
              </a:ext>
            </a:extLst>
          </p:cNvPr>
          <p:cNvSpPr/>
          <p:nvPr/>
        </p:nvSpPr>
        <p:spPr>
          <a:xfrm>
            <a:off x="123733" y="970383"/>
            <a:ext cx="4796610" cy="3543403"/>
          </a:xfrm>
          <a:prstGeom prst="roundRect">
            <a:avLst/>
          </a:prstGeom>
          <a:noFill/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Domain and Map features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(domain-name, map-name, number of rows and cols in the map, number of nodes in the map).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Goals features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(number of goals, distance from the start node, degree of dispersion).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Node Locations features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(relative distances from the map's borders).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30443E-0DA3-4EB6-F766-93492B188BFB}"/>
              </a:ext>
            </a:extLst>
          </p:cNvPr>
          <p:cNvSpPr txBox="1"/>
          <p:nvPr/>
        </p:nvSpPr>
        <p:spPr>
          <a:xfrm>
            <a:off x="280291" y="1208852"/>
            <a:ext cx="4640052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OMSP features can be divided into three categories:</a:t>
            </a:r>
            <a:endParaRPr lang="he-IL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94518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6D6ACF84-EAA7-40D6-38CB-0A6C736A0584}"/>
              </a:ext>
            </a:extLst>
          </p:cNvPr>
          <p:cNvSpPr/>
          <p:nvPr/>
        </p:nvSpPr>
        <p:spPr>
          <a:xfrm>
            <a:off x="42188" y="16930"/>
            <a:ext cx="9144001" cy="852717"/>
          </a:xfrm>
          <a:prstGeom prst="roundRect">
            <a:avLst/>
          </a:prstGeom>
          <a:blipFill dpi="0" rotWithShape="1">
            <a:blip r:embed="rId2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28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Machine Learning Approach - Results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03B16D-9D36-A7BD-D175-1F8B9E8B66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4213" y="1024200"/>
            <a:ext cx="3987384" cy="15475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C0FD016-CA81-367A-3ECA-008797E26C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2726303"/>
            <a:ext cx="3687917" cy="2179526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59BB802-2678-822A-7E74-74F6688CD794}"/>
              </a:ext>
            </a:extLst>
          </p:cNvPr>
          <p:cNvSpPr/>
          <p:nvPr/>
        </p:nvSpPr>
        <p:spPr>
          <a:xfrm>
            <a:off x="153365" y="846616"/>
            <a:ext cx="4261432" cy="2407784"/>
          </a:xfrm>
          <a:prstGeom prst="roundRect">
            <a:avLst/>
          </a:prstGeom>
          <a:noFill/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XGBoost exhibits the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best learning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performance (the lowest RMSE).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There is a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high correlation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between the RMSE and Precision metrics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E5E6A89-4822-E30D-6A26-9290AB49589A}"/>
              </a:ext>
            </a:extLst>
          </p:cNvPr>
          <p:cNvSpPr txBox="1"/>
          <p:nvPr/>
        </p:nvSpPr>
        <p:spPr>
          <a:xfrm>
            <a:off x="42188" y="1024200"/>
            <a:ext cx="3985260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Top Insights:</a:t>
            </a:r>
            <a:endParaRPr lang="he-IL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18097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6D6ACF84-EAA7-40D6-38CB-0A6C736A0584}"/>
              </a:ext>
            </a:extLst>
          </p:cNvPr>
          <p:cNvSpPr/>
          <p:nvPr/>
        </p:nvSpPr>
        <p:spPr>
          <a:xfrm>
            <a:off x="42188" y="16930"/>
            <a:ext cx="9144001" cy="852717"/>
          </a:xfrm>
          <a:prstGeom prst="roundRect">
            <a:avLst/>
          </a:prstGeom>
          <a:blipFill dpi="0" rotWithShape="1">
            <a:blip r:embed="rId2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28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Machine Learning Approach - Results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59BB802-2678-822A-7E74-74F6688CD794}"/>
              </a:ext>
            </a:extLst>
          </p:cNvPr>
          <p:cNvSpPr/>
          <p:nvPr/>
        </p:nvSpPr>
        <p:spPr>
          <a:xfrm>
            <a:off x="255582" y="993016"/>
            <a:ext cx="4608378" cy="3530984"/>
          </a:xfrm>
          <a:prstGeom prst="roundRect">
            <a:avLst/>
          </a:prstGeom>
          <a:noFill/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ML models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reduce on average, about 7%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of the expanded nodes compared to the baseline (FS-kA*). 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The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maximum potential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is to reduce additional 12% of expanded nodes</a:t>
            </a:r>
            <a:b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(to reach the Oracle).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The models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best learn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the domain of the random maps.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E5E6A89-4822-E30D-6A26-9290AB49589A}"/>
              </a:ext>
            </a:extLst>
          </p:cNvPr>
          <p:cNvSpPr txBox="1"/>
          <p:nvPr/>
        </p:nvSpPr>
        <p:spPr>
          <a:xfrm>
            <a:off x="567141" y="1123075"/>
            <a:ext cx="3985260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Top Insights:</a:t>
            </a:r>
            <a:endParaRPr lang="he-IL" b="1"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DFEA268-554D-B8BB-985D-5433B23085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7206" y="1037620"/>
            <a:ext cx="2785834" cy="19672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ECC2FFF-9EFE-28E8-7B29-EFC33EB1D3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5516" y="3208741"/>
            <a:ext cx="3509215" cy="132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9139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6D6ACF84-EAA7-40D6-38CB-0A6C736A0584}"/>
              </a:ext>
            </a:extLst>
          </p:cNvPr>
          <p:cNvSpPr/>
          <p:nvPr/>
        </p:nvSpPr>
        <p:spPr>
          <a:xfrm>
            <a:off x="42188" y="16930"/>
            <a:ext cx="9144001" cy="852717"/>
          </a:xfrm>
          <a:prstGeom prst="roundRect">
            <a:avLst/>
          </a:prstGeom>
          <a:blipFill dpi="0" rotWithShape="1">
            <a:blip r:embed="rId3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28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Machine Learning Approach - Results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59BB802-2678-822A-7E74-74F6688CD794}"/>
              </a:ext>
            </a:extLst>
          </p:cNvPr>
          <p:cNvSpPr/>
          <p:nvPr/>
        </p:nvSpPr>
        <p:spPr>
          <a:xfrm>
            <a:off x="197813" y="684068"/>
            <a:ext cx="4608378" cy="3074559"/>
          </a:xfrm>
          <a:prstGeom prst="roundRect">
            <a:avLst/>
          </a:prstGeom>
          <a:noFill/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The ML models predict OMSPP pretty well with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short and long distances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between the start and the goals (edge cases).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There is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no clear correlation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between the number of goals and model predictivity.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E5E6A89-4822-E30D-6A26-9290AB49589A}"/>
              </a:ext>
            </a:extLst>
          </p:cNvPr>
          <p:cNvSpPr txBox="1"/>
          <p:nvPr/>
        </p:nvSpPr>
        <p:spPr>
          <a:xfrm>
            <a:off x="75795" y="1007133"/>
            <a:ext cx="4387347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Top Insights:</a:t>
            </a:r>
            <a:endParaRPr lang="he-IL" b="1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A16974-572E-87BE-BBD0-F0F2F32C2D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2114" y="1132119"/>
            <a:ext cx="3646935" cy="164167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C060939-06AF-796C-7816-E733DCCAEB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2114" y="3123941"/>
            <a:ext cx="3646935" cy="186707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86C40AC-6DC6-EAEC-BA28-01E0AE45BD22}"/>
              </a:ext>
            </a:extLst>
          </p:cNvPr>
          <p:cNvSpPr txBox="1"/>
          <p:nvPr/>
        </p:nvSpPr>
        <p:spPr>
          <a:xfrm>
            <a:off x="4942113" y="877646"/>
            <a:ext cx="3646935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Models Performance by Distance</a:t>
            </a:r>
            <a:endParaRPr lang="he-IL" sz="1100" b="1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64BF808-8D72-4895-84EA-D54404A9BFB6}"/>
              </a:ext>
            </a:extLst>
          </p:cNvPr>
          <p:cNvSpPr txBox="1"/>
          <p:nvPr/>
        </p:nvSpPr>
        <p:spPr>
          <a:xfrm>
            <a:off x="4942110" y="2876845"/>
            <a:ext cx="3646935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Models Performance by Goals</a:t>
            </a:r>
            <a:endParaRPr lang="he-IL" sz="11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00730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6D6ACF84-EAA7-40D6-38CB-0A6C736A0584}"/>
              </a:ext>
            </a:extLst>
          </p:cNvPr>
          <p:cNvSpPr/>
          <p:nvPr/>
        </p:nvSpPr>
        <p:spPr>
          <a:xfrm>
            <a:off x="-3532" y="16930"/>
            <a:ext cx="9144001" cy="852717"/>
          </a:xfrm>
          <a:prstGeom prst="roundRect">
            <a:avLst/>
          </a:prstGeom>
          <a:blipFill dpi="0" rotWithShape="1">
            <a:blip r:embed="rId2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28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Further Research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59BB802-2678-822A-7E74-74F6688CD794}"/>
              </a:ext>
            </a:extLst>
          </p:cNvPr>
          <p:cNvSpPr/>
          <p:nvPr/>
        </p:nvSpPr>
        <p:spPr>
          <a:xfrm>
            <a:off x="688959" y="443288"/>
            <a:ext cx="4938690" cy="2963183"/>
          </a:xfrm>
          <a:prstGeom prst="roundRect">
            <a:avLst/>
          </a:prstGeom>
          <a:noFill/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Domain Focus (rooms).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Additional domains (3d, puzzles).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Regrettable Model.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Resource prediction.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21B74C-99D3-C534-846B-C523ECA7F4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9521" y="781330"/>
            <a:ext cx="3893971" cy="4042501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DDEA9986-18F2-E800-A6A0-D0EEDB2E2733}"/>
              </a:ext>
            </a:extLst>
          </p:cNvPr>
          <p:cNvSpPr/>
          <p:nvPr/>
        </p:nvSpPr>
        <p:spPr>
          <a:xfrm>
            <a:off x="7352371" y="1397619"/>
            <a:ext cx="661639" cy="67650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EE756CC-E1E9-878A-BD90-7060A8333D27}"/>
              </a:ext>
            </a:extLst>
          </p:cNvPr>
          <p:cNvSpPr txBox="1"/>
          <p:nvPr/>
        </p:nvSpPr>
        <p:spPr>
          <a:xfrm rot="533329">
            <a:off x="7404896" y="1443890"/>
            <a:ext cx="616857" cy="2308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900" b="1" dirty="0"/>
              <a:t>FS-kA*</a:t>
            </a:r>
            <a:endParaRPr lang="he-IL" sz="9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933DC6-0371-43D5-EDF9-C521D4CCD2B3}"/>
              </a:ext>
            </a:extLst>
          </p:cNvPr>
          <p:cNvSpPr txBox="1"/>
          <p:nvPr/>
        </p:nvSpPr>
        <p:spPr>
          <a:xfrm rot="19706791">
            <a:off x="7531737" y="1752271"/>
            <a:ext cx="616857" cy="2308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900" b="1" dirty="0"/>
              <a:t>BS-kA*</a:t>
            </a:r>
            <a:endParaRPr lang="he-IL" sz="9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29B27F-4615-ECE3-2858-D26BB94AF230}"/>
              </a:ext>
            </a:extLst>
          </p:cNvPr>
          <p:cNvSpPr txBox="1"/>
          <p:nvPr/>
        </p:nvSpPr>
        <p:spPr>
          <a:xfrm rot="21365387">
            <a:off x="7302342" y="1627578"/>
            <a:ext cx="695795" cy="2308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900" b="1" dirty="0"/>
              <a:t>BFS-kA*</a:t>
            </a:r>
            <a:endParaRPr lang="he-IL" sz="900" b="1" dirty="0"/>
          </a:p>
        </p:txBody>
      </p:sp>
    </p:spTree>
    <p:extLst>
      <p:ext uri="{BB962C8B-B14F-4D97-AF65-F5344CB8AC3E}">
        <p14:creationId xmlns:p14="http://schemas.microsoft.com/office/powerpoint/2010/main" val="35972003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E6C04FF5-45E4-43DF-8677-807BAD6D6E88}"/>
              </a:ext>
            </a:extLst>
          </p:cNvPr>
          <p:cNvSpPr/>
          <p:nvPr/>
        </p:nvSpPr>
        <p:spPr>
          <a:xfrm>
            <a:off x="4054452" y="1751832"/>
            <a:ext cx="1391528" cy="3391668"/>
          </a:xfrm>
          <a:prstGeom prst="rect">
            <a:avLst/>
          </a:prstGeom>
          <a:blipFill dpi="0" rotWithShape="1">
            <a:blip r:embed="rId3">
              <a:alphaModFix amt="9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CDE006E-E33D-4AD6-9259-7C0524179CE1}"/>
              </a:ext>
            </a:extLst>
          </p:cNvPr>
          <p:cNvSpPr/>
          <p:nvPr/>
        </p:nvSpPr>
        <p:spPr>
          <a:xfrm>
            <a:off x="783771" y="4011065"/>
            <a:ext cx="568619" cy="484094"/>
          </a:xfrm>
          <a:prstGeom prst="ellipse">
            <a:avLst/>
          </a:prstGeom>
          <a:solidFill>
            <a:srgbClr val="800000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S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491295D-2086-4509-855E-97C18209B504}"/>
              </a:ext>
            </a:extLst>
          </p:cNvPr>
          <p:cNvSpPr/>
          <p:nvPr/>
        </p:nvSpPr>
        <p:spPr>
          <a:xfrm>
            <a:off x="1927411" y="571500"/>
            <a:ext cx="568619" cy="484094"/>
          </a:xfrm>
          <a:prstGeom prst="ellipse">
            <a:avLst/>
          </a:prstGeom>
          <a:solidFill>
            <a:srgbClr val="003300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G1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4A2413E-5784-4923-8B06-74A592AF06C9}"/>
              </a:ext>
            </a:extLst>
          </p:cNvPr>
          <p:cNvSpPr/>
          <p:nvPr/>
        </p:nvSpPr>
        <p:spPr>
          <a:xfrm>
            <a:off x="6932279" y="571500"/>
            <a:ext cx="568619" cy="484094"/>
          </a:xfrm>
          <a:prstGeom prst="ellipse">
            <a:avLst/>
          </a:prstGeom>
          <a:solidFill>
            <a:srgbClr val="003300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G2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0DD05AA-6BDB-4B48-AE38-0BFCA4376A60}"/>
              </a:ext>
            </a:extLst>
          </p:cNvPr>
          <p:cNvSpPr/>
          <p:nvPr/>
        </p:nvSpPr>
        <p:spPr>
          <a:xfrm>
            <a:off x="8180934" y="1464641"/>
            <a:ext cx="568619" cy="484094"/>
          </a:xfrm>
          <a:prstGeom prst="ellipse">
            <a:avLst/>
          </a:prstGeom>
          <a:solidFill>
            <a:srgbClr val="003300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G3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C34C284-B898-44BF-92F2-FA6CA23D1DD4}"/>
              </a:ext>
            </a:extLst>
          </p:cNvPr>
          <p:cNvSpPr/>
          <p:nvPr/>
        </p:nvSpPr>
        <p:spPr>
          <a:xfrm>
            <a:off x="1442037" y="1597319"/>
            <a:ext cx="568619" cy="484094"/>
          </a:xfrm>
          <a:prstGeom prst="ellipse">
            <a:avLst/>
          </a:prstGeom>
          <a:solidFill>
            <a:srgbClr val="CC6600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1C35514-8064-4357-BAF5-2414EB72F004}"/>
              </a:ext>
            </a:extLst>
          </p:cNvPr>
          <p:cNvSpPr/>
          <p:nvPr/>
        </p:nvSpPr>
        <p:spPr>
          <a:xfrm>
            <a:off x="961783" y="2970519"/>
            <a:ext cx="568619" cy="484094"/>
          </a:xfrm>
          <a:prstGeom prst="ellipse">
            <a:avLst/>
          </a:prstGeom>
          <a:solidFill>
            <a:srgbClr val="CC6600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9A23E46-E6EF-49B4-AE4F-80F72CA58FDA}"/>
              </a:ext>
            </a:extLst>
          </p:cNvPr>
          <p:cNvSpPr/>
          <p:nvPr/>
        </p:nvSpPr>
        <p:spPr>
          <a:xfrm>
            <a:off x="2211720" y="3394101"/>
            <a:ext cx="568619" cy="484094"/>
          </a:xfrm>
          <a:prstGeom prst="ellipse">
            <a:avLst/>
          </a:prstGeom>
          <a:solidFill>
            <a:srgbClr val="CC6600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BE25816-F486-41F1-A9F5-E0055DBAF3B3}"/>
              </a:ext>
            </a:extLst>
          </p:cNvPr>
          <p:cNvSpPr/>
          <p:nvPr/>
        </p:nvSpPr>
        <p:spPr>
          <a:xfrm>
            <a:off x="2841890" y="1096160"/>
            <a:ext cx="568619" cy="484094"/>
          </a:xfrm>
          <a:prstGeom prst="ellipse">
            <a:avLst/>
          </a:prstGeom>
          <a:solidFill>
            <a:srgbClr val="CC6600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AA5AF7A-57CB-440D-AC8D-72BB073F9964}"/>
              </a:ext>
            </a:extLst>
          </p:cNvPr>
          <p:cNvSpPr/>
          <p:nvPr/>
        </p:nvSpPr>
        <p:spPr>
          <a:xfrm>
            <a:off x="3460378" y="2766252"/>
            <a:ext cx="568619" cy="484094"/>
          </a:xfrm>
          <a:prstGeom prst="ellipse">
            <a:avLst/>
          </a:prstGeom>
          <a:solidFill>
            <a:srgbClr val="CC6600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DA6BE9C-BF0A-407A-B5D0-4324E536BA97}"/>
              </a:ext>
            </a:extLst>
          </p:cNvPr>
          <p:cNvSpPr/>
          <p:nvPr/>
        </p:nvSpPr>
        <p:spPr>
          <a:xfrm>
            <a:off x="3396186" y="4456739"/>
            <a:ext cx="568619" cy="484094"/>
          </a:xfrm>
          <a:prstGeom prst="ellipse">
            <a:avLst/>
          </a:prstGeom>
          <a:solidFill>
            <a:srgbClr val="CC6600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AB8A7C2-F4CD-47B6-8BBB-939014FCF512}"/>
              </a:ext>
            </a:extLst>
          </p:cNvPr>
          <p:cNvSpPr/>
          <p:nvPr/>
        </p:nvSpPr>
        <p:spPr>
          <a:xfrm>
            <a:off x="5886531" y="1337854"/>
            <a:ext cx="568619" cy="484094"/>
          </a:xfrm>
          <a:prstGeom prst="ellipse">
            <a:avLst/>
          </a:prstGeom>
          <a:solidFill>
            <a:srgbClr val="CC6600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2D5F889-6C08-45F7-8088-A072976C305F}"/>
              </a:ext>
            </a:extLst>
          </p:cNvPr>
          <p:cNvSpPr/>
          <p:nvPr/>
        </p:nvSpPr>
        <p:spPr>
          <a:xfrm>
            <a:off x="7060345" y="3361764"/>
            <a:ext cx="568619" cy="484094"/>
          </a:xfrm>
          <a:prstGeom prst="ellipse">
            <a:avLst/>
          </a:prstGeom>
          <a:solidFill>
            <a:srgbClr val="CC6600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A4B0C3D3-48C7-42A2-B018-A27CA4773688}"/>
              </a:ext>
            </a:extLst>
          </p:cNvPr>
          <p:cNvSpPr/>
          <p:nvPr/>
        </p:nvSpPr>
        <p:spPr>
          <a:xfrm>
            <a:off x="7612315" y="4387583"/>
            <a:ext cx="568619" cy="484094"/>
          </a:xfrm>
          <a:prstGeom prst="ellipse">
            <a:avLst/>
          </a:prstGeom>
          <a:solidFill>
            <a:srgbClr val="CC6600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615858B-4D27-4F04-89A9-512AD97D967D}"/>
              </a:ext>
            </a:extLst>
          </p:cNvPr>
          <p:cNvSpPr/>
          <p:nvPr/>
        </p:nvSpPr>
        <p:spPr>
          <a:xfrm>
            <a:off x="8282264" y="2710672"/>
            <a:ext cx="568619" cy="484094"/>
          </a:xfrm>
          <a:prstGeom prst="ellipse">
            <a:avLst/>
          </a:prstGeom>
          <a:solidFill>
            <a:srgbClr val="CC6600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86FCF606-C0A1-480A-B900-B86B63A06B17}"/>
              </a:ext>
            </a:extLst>
          </p:cNvPr>
          <p:cNvSpPr/>
          <p:nvPr/>
        </p:nvSpPr>
        <p:spPr>
          <a:xfrm>
            <a:off x="6932279" y="1688424"/>
            <a:ext cx="568619" cy="484094"/>
          </a:xfrm>
          <a:prstGeom prst="ellipse">
            <a:avLst/>
          </a:prstGeom>
          <a:solidFill>
            <a:srgbClr val="CC6600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AC2EA247-7D21-4FD8-82FF-2FDDC4B86C22}"/>
              </a:ext>
            </a:extLst>
          </p:cNvPr>
          <p:cNvSpPr/>
          <p:nvPr/>
        </p:nvSpPr>
        <p:spPr>
          <a:xfrm>
            <a:off x="1970875" y="4506684"/>
            <a:ext cx="568619" cy="484094"/>
          </a:xfrm>
          <a:prstGeom prst="ellipse">
            <a:avLst/>
          </a:prstGeom>
          <a:solidFill>
            <a:srgbClr val="CC6600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C3622B47-21AA-40E3-A5CC-E89F79072D18}"/>
              </a:ext>
            </a:extLst>
          </p:cNvPr>
          <p:cNvSpPr/>
          <p:nvPr/>
        </p:nvSpPr>
        <p:spPr>
          <a:xfrm>
            <a:off x="5658009" y="4485424"/>
            <a:ext cx="568619" cy="484094"/>
          </a:xfrm>
          <a:prstGeom prst="ellipse">
            <a:avLst/>
          </a:prstGeom>
          <a:solidFill>
            <a:srgbClr val="CC6600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7E5D7CB8-DC3D-4ECF-9EB8-BC02655369E8}"/>
              </a:ext>
            </a:extLst>
          </p:cNvPr>
          <p:cNvSpPr/>
          <p:nvPr/>
        </p:nvSpPr>
        <p:spPr>
          <a:xfrm>
            <a:off x="6170840" y="2842611"/>
            <a:ext cx="568619" cy="484094"/>
          </a:xfrm>
          <a:prstGeom prst="ellipse">
            <a:avLst/>
          </a:prstGeom>
          <a:solidFill>
            <a:srgbClr val="CC6600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 dirty="0">
              <a:solidFill>
                <a:schemeClr val="tx1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EF63CE2-043C-421C-BF6A-F66190985D0F}"/>
              </a:ext>
            </a:extLst>
          </p:cNvPr>
          <p:cNvCxnSpPr>
            <a:cxnSpLocks/>
            <a:stCxn id="6" idx="0"/>
            <a:endCxn id="14" idx="4"/>
          </p:cNvCxnSpPr>
          <p:nvPr/>
        </p:nvCxnSpPr>
        <p:spPr>
          <a:xfrm flipV="1">
            <a:off x="1068081" y="3454613"/>
            <a:ext cx="178012" cy="556452"/>
          </a:xfrm>
          <a:prstGeom prst="line">
            <a:avLst/>
          </a:prstGeom>
          <a:ln w="254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1DAB0F8F-EA08-49DB-8133-62546E02C865}"/>
              </a:ext>
            </a:extLst>
          </p:cNvPr>
          <p:cNvCxnSpPr>
            <a:cxnSpLocks/>
            <a:stCxn id="15" idx="2"/>
            <a:endCxn id="14" idx="6"/>
          </p:cNvCxnSpPr>
          <p:nvPr/>
        </p:nvCxnSpPr>
        <p:spPr>
          <a:xfrm flipH="1" flipV="1">
            <a:off x="1530402" y="3212566"/>
            <a:ext cx="681318" cy="423582"/>
          </a:xfrm>
          <a:prstGeom prst="line">
            <a:avLst/>
          </a:prstGeom>
          <a:ln w="254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E5B07FE-372B-41D2-8797-D98FAE2BE029}"/>
              </a:ext>
            </a:extLst>
          </p:cNvPr>
          <p:cNvCxnSpPr>
            <a:cxnSpLocks/>
            <a:stCxn id="6" idx="6"/>
            <a:endCxn id="27" idx="2"/>
          </p:cNvCxnSpPr>
          <p:nvPr/>
        </p:nvCxnSpPr>
        <p:spPr>
          <a:xfrm>
            <a:off x="1352390" y="4253112"/>
            <a:ext cx="618485" cy="495619"/>
          </a:xfrm>
          <a:prstGeom prst="line">
            <a:avLst/>
          </a:prstGeom>
          <a:ln w="254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8B052A8F-B22A-4D2C-964C-0C51296A4863}"/>
              </a:ext>
            </a:extLst>
          </p:cNvPr>
          <p:cNvCxnSpPr>
            <a:cxnSpLocks/>
            <a:stCxn id="6" idx="6"/>
            <a:endCxn id="15" idx="2"/>
          </p:cNvCxnSpPr>
          <p:nvPr/>
        </p:nvCxnSpPr>
        <p:spPr>
          <a:xfrm flipV="1">
            <a:off x="1352390" y="3636148"/>
            <a:ext cx="859330" cy="616964"/>
          </a:xfrm>
          <a:prstGeom prst="line">
            <a:avLst/>
          </a:prstGeom>
          <a:ln w="254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E0F47D94-DD9B-4F85-9D9B-EF43E9ECFCE4}"/>
              </a:ext>
            </a:extLst>
          </p:cNvPr>
          <p:cNvCxnSpPr>
            <a:cxnSpLocks/>
            <a:stCxn id="17" idx="2"/>
            <a:endCxn id="15" idx="7"/>
          </p:cNvCxnSpPr>
          <p:nvPr/>
        </p:nvCxnSpPr>
        <p:spPr>
          <a:xfrm flipH="1">
            <a:off x="2697067" y="3008299"/>
            <a:ext cx="763311" cy="456696"/>
          </a:xfrm>
          <a:prstGeom prst="line">
            <a:avLst/>
          </a:prstGeom>
          <a:ln w="254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448009FD-8725-4483-9B77-2E4FD2EBC579}"/>
              </a:ext>
            </a:extLst>
          </p:cNvPr>
          <p:cNvCxnSpPr>
            <a:cxnSpLocks/>
            <a:stCxn id="27" idx="6"/>
            <a:endCxn id="18" idx="2"/>
          </p:cNvCxnSpPr>
          <p:nvPr/>
        </p:nvCxnSpPr>
        <p:spPr>
          <a:xfrm flipV="1">
            <a:off x="2539494" y="4698786"/>
            <a:ext cx="856692" cy="49945"/>
          </a:xfrm>
          <a:prstGeom prst="line">
            <a:avLst/>
          </a:prstGeom>
          <a:ln w="254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8100F75C-D7EF-4B03-8841-0B62FC0A522D}"/>
              </a:ext>
            </a:extLst>
          </p:cNvPr>
          <p:cNvCxnSpPr>
            <a:cxnSpLocks/>
            <a:stCxn id="18" idx="6"/>
            <a:endCxn id="28" idx="2"/>
          </p:cNvCxnSpPr>
          <p:nvPr/>
        </p:nvCxnSpPr>
        <p:spPr>
          <a:xfrm>
            <a:off x="3964805" y="4698786"/>
            <a:ext cx="1693204" cy="28685"/>
          </a:xfrm>
          <a:prstGeom prst="line">
            <a:avLst/>
          </a:prstGeom>
          <a:ln w="254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56C9788C-B5BC-4215-AC4C-BF9857338737}"/>
              </a:ext>
            </a:extLst>
          </p:cNvPr>
          <p:cNvCxnSpPr>
            <a:cxnSpLocks/>
            <a:stCxn id="21" idx="2"/>
            <a:endCxn id="28" idx="6"/>
          </p:cNvCxnSpPr>
          <p:nvPr/>
        </p:nvCxnSpPr>
        <p:spPr>
          <a:xfrm flipH="1">
            <a:off x="6226628" y="4629630"/>
            <a:ext cx="1385687" cy="97841"/>
          </a:xfrm>
          <a:prstGeom prst="line">
            <a:avLst/>
          </a:prstGeom>
          <a:ln w="254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64572CDC-35EE-4EA8-AB15-DE57F37CC08A}"/>
              </a:ext>
            </a:extLst>
          </p:cNvPr>
          <p:cNvCxnSpPr>
            <a:cxnSpLocks/>
            <a:stCxn id="20" idx="6"/>
            <a:endCxn id="21" idx="0"/>
          </p:cNvCxnSpPr>
          <p:nvPr/>
        </p:nvCxnSpPr>
        <p:spPr>
          <a:xfrm>
            <a:off x="7628964" y="3603811"/>
            <a:ext cx="267661" cy="783772"/>
          </a:xfrm>
          <a:prstGeom prst="line">
            <a:avLst/>
          </a:prstGeom>
          <a:ln w="254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79C651E0-E577-4D8D-B1C1-9372D8A3577A}"/>
              </a:ext>
            </a:extLst>
          </p:cNvPr>
          <p:cNvCxnSpPr>
            <a:cxnSpLocks/>
            <a:stCxn id="24" idx="4"/>
            <a:endCxn id="20" idx="6"/>
          </p:cNvCxnSpPr>
          <p:nvPr/>
        </p:nvCxnSpPr>
        <p:spPr>
          <a:xfrm flipH="1">
            <a:off x="7628964" y="3194766"/>
            <a:ext cx="937610" cy="409045"/>
          </a:xfrm>
          <a:prstGeom prst="line">
            <a:avLst/>
          </a:prstGeom>
          <a:ln w="254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73F1A1F7-1F12-4EB7-A646-1D6CA5FA3F21}"/>
              </a:ext>
            </a:extLst>
          </p:cNvPr>
          <p:cNvCxnSpPr>
            <a:cxnSpLocks/>
            <a:stCxn id="11" idx="4"/>
            <a:endCxn id="24" idx="0"/>
          </p:cNvCxnSpPr>
          <p:nvPr/>
        </p:nvCxnSpPr>
        <p:spPr>
          <a:xfrm>
            <a:off x="8465244" y="1948735"/>
            <a:ext cx="101330" cy="761937"/>
          </a:xfrm>
          <a:prstGeom prst="line">
            <a:avLst/>
          </a:prstGeom>
          <a:ln w="254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34843AEE-A80B-4368-A481-D45186CE08F6}"/>
              </a:ext>
            </a:extLst>
          </p:cNvPr>
          <p:cNvCxnSpPr>
            <a:cxnSpLocks/>
            <a:stCxn id="21" idx="0"/>
            <a:endCxn id="24" idx="4"/>
          </p:cNvCxnSpPr>
          <p:nvPr/>
        </p:nvCxnSpPr>
        <p:spPr>
          <a:xfrm flipV="1">
            <a:off x="7896625" y="3194766"/>
            <a:ext cx="669949" cy="1192817"/>
          </a:xfrm>
          <a:prstGeom prst="line">
            <a:avLst/>
          </a:prstGeom>
          <a:ln w="254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2D36819B-25F9-4CD2-B273-EF423F12184B}"/>
              </a:ext>
            </a:extLst>
          </p:cNvPr>
          <p:cNvCxnSpPr>
            <a:cxnSpLocks/>
            <a:stCxn id="29" idx="2"/>
            <a:endCxn id="17" idx="6"/>
          </p:cNvCxnSpPr>
          <p:nvPr/>
        </p:nvCxnSpPr>
        <p:spPr>
          <a:xfrm flipH="1" flipV="1">
            <a:off x="4028997" y="3008299"/>
            <a:ext cx="2141843" cy="76359"/>
          </a:xfrm>
          <a:prstGeom prst="line">
            <a:avLst/>
          </a:prstGeom>
          <a:ln w="254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811B98DB-1226-49C1-BDEB-65846B27339E}"/>
              </a:ext>
            </a:extLst>
          </p:cNvPr>
          <p:cNvCxnSpPr>
            <a:cxnSpLocks/>
            <a:stCxn id="19" idx="4"/>
            <a:endCxn id="29" idx="0"/>
          </p:cNvCxnSpPr>
          <p:nvPr/>
        </p:nvCxnSpPr>
        <p:spPr>
          <a:xfrm>
            <a:off x="6170841" y="1821948"/>
            <a:ext cx="284309" cy="1020663"/>
          </a:xfrm>
          <a:prstGeom prst="line">
            <a:avLst/>
          </a:prstGeom>
          <a:ln w="254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0A96DDA0-085F-418A-9886-D7B28315DC6D}"/>
              </a:ext>
            </a:extLst>
          </p:cNvPr>
          <p:cNvCxnSpPr>
            <a:cxnSpLocks/>
            <a:stCxn id="20" idx="2"/>
            <a:endCxn id="29" idx="6"/>
          </p:cNvCxnSpPr>
          <p:nvPr/>
        </p:nvCxnSpPr>
        <p:spPr>
          <a:xfrm flipH="1" flipV="1">
            <a:off x="6739459" y="3084658"/>
            <a:ext cx="320886" cy="519153"/>
          </a:xfrm>
          <a:prstGeom prst="line">
            <a:avLst/>
          </a:prstGeom>
          <a:ln w="254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Oval 80">
            <a:extLst>
              <a:ext uri="{FF2B5EF4-FFF2-40B4-BE49-F238E27FC236}">
                <a16:creationId xmlns:a16="http://schemas.microsoft.com/office/drawing/2014/main" id="{303ADB1C-6D89-4D5E-A4FD-C25950ECA940}"/>
              </a:ext>
            </a:extLst>
          </p:cNvPr>
          <p:cNvSpPr/>
          <p:nvPr/>
        </p:nvSpPr>
        <p:spPr>
          <a:xfrm>
            <a:off x="153522" y="1947454"/>
            <a:ext cx="568619" cy="484094"/>
          </a:xfrm>
          <a:prstGeom prst="ellipse">
            <a:avLst/>
          </a:prstGeom>
          <a:solidFill>
            <a:srgbClr val="CC6600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 dirty="0">
              <a:solidFill>
                <a:schemeClr val="tx1"/>
              </a:solidFill>
            </a:endParaRPr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8AE85105-F0C9-4BAF-A68E-D1E1AE10F7D0}"/>
              </a:ext>
            </a:extLst>
          </p:cNvPr>
          <p:cNvCxnSpPr>
            <a:cxnSpLocks/>
            <a:stCxn id="81" idx="5"/>
            <a:endCxn id="14" idx="1"/>
          </p:cNvCxnSpPr>
          <p:nvPr/>
        </p:nvCxnSpPr>
        <p:spPr>
          <a:xfrm>
            <a:off x="638869" y="2360654"/>
            <a:ext cx="406186" cy="680759"/>
          </a:xfrm>
          <a:prstGeom prst="line">
            <a:avLst/>
          </a:prstGeom>
          <a:ln w="254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E2B14997-8686-4D9E-95DB-5F301F7C5611}"/>
              </a:ext>
            </a:extLst>
          </p:cNvPr>
          <p:cNvCxnSpPr>
            <a:cxnSpLocks/>
            <a:stCxn id="12" idx="2"/>
            <a:endCxn id="81" idx="7"/>
          </p:cNvCxnSpPr>
          <p:nvPr/>
        </p:nvCxnSpPr>
        <p:spPr>
          <a:xfrm flipH="1">
            <a:off x="638869" y="1839366"/>
            <a:ext cx="803168" cy="178982"/>
          </a:xfrm>
          <a:prstGeom prst="line">
            <a:avLst/>
          </a:prstGeom>
          <a:ln w="254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4CA2C94A-CDE7-4761-B82F-30D1F1E325FE}"/>
              </a:ext>
            </a:extLst>
          </p:cNvPr>
          <p:cNvCxnSpPr>
            <a:cxnSpLocks/>
            <a:stCxn id="7" idx="4"/>
            <a:endCxn id="12" idx="7"/>
          </p:cNvCxnSpPr>
          <p:nvPr/>
        </p:nvCxnSpPr>
        <p:spPr>
          <a:xfrm flipH="1">
            <a:off x="1927384" y="1055594"/>
            <a:ext cx="284337" cy="612619"/>
          </a:xfrm>
          <a:prstGeom prst="line">
            <a:avLst/>
          </a:prstGeom>
          <a:ln w="254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67115838-F1C4-4238-B92C-967AD8758344}"/>
              </a:ext>
            </a:extLst>
          </p:cNvPr>
          <p:cNvCxnSpPr>
            <a:cxnSpLocks/>
            <a:stCxn id="7" idx="4"/>
            <a:endCxn id="16" idx="2"/>
          </p:cNvCxnSpPr>
          <p:nvPr/>
        </p:nvCxnSpPr>
        <p:spPr>
          <a:xfrm>
            <a:off x="2211721" y="1055594"/>
            <a:ext cx="630169" cy="282613"/>
          </a:xfrm>
          <a:prstGeom prst="line">
            <a:avLst/>
          </a:prstGeom>
          <a:ln w="254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185EDBB6-BA18-4E5E-BB06-A14B6C8CB85E}"/>
              </a:ext>
            </a:extLst>
          </p:cNvPr>
          <p:cNvCxnSpPr>
            <a:cxnSpLocks/>
            <a:stCxn id="16" idx="2"/>
            <a:endCxn id="12" idx="7"/>
          </p:cNvCxnSpPr>
          <p:nvPr/>
        </p:nvCxnSpPr>
        <p:spPr>
          <a:xfrm flipH="1">
            <a:off x="1927384" y="1338207"/>
            <a:ext cx="914506" cy="330006"/>
          </a:xfrm>
          <a:prstGeom prst="line">
            <a:avLst/>
          </a:prstGeom>
          <a:ln w="254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4F840315-7082-45DF-9D38-E6F61D1F967A}"/>
              </a:ext>
            </a:extLst>
          </p:cNvPr>
          <p:cNvCxnSpPr>
            <a:cxnSpLocks/>
            <a:stCxn id="136" idx="2"/>
            <a:endCxn id="16" idx="6"/>
          </p:cNvCxnSpPr>
          <p:nvPr/>
        </p:nvCxnSpPr>
        <p:spPr>
          <a:xfrm flipH="1" flipV="1">
            <a:off x="3410509" y="1338207"/>
            <a:ext cx="832279" cy="722619"/>
          </a:xfrm>
          <a:prstGeom prst="line">
            <a:avLst/>
          </a:prstGeom>
          <a:ln w="254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FC054C1D-6B5C-40AD-82CC-3C7B9F7A0F44}"/>
              </a:ext>
            </a:extLst>
          </p:cNvPr>
          <p:cNvCxnSpPr>
            <a:cxnSpLocks/>
            <a:stCxn id="10" idx="4"/>
            <a:endCxn id="19" idx="7"/>
          </p:cNvCxnSpPr>
          <p:nvPr/>
        </p:nvCxnSpPr>
        <p:spPr>
          <a:xfrm flipH="1">
            <a:off x="6371878" y="1055594"/>
            <a:ext cx="844711" cy="353154"/>
          </a:xfrm>
          <a:prstGeom prst="line">
            <a:avLst/>
          </a:prstGeom>
          <a:ln w="254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B083643A-E3CF-4B43-BBF4-B87324CB4D28}"/>
              </a:ext>
            </a:extLst>
          </p:cNvPr>
          <p:cNvCxnSpPr>
            <a:cxnSpLocks/>
            <a:stCxn id="25" idx="0"/>
            <a:endCxn id="10" idx="4"/>
          </p:cNvCxnSpPr>
          <p:nvPr/>
        </p:nvCxnSpPr>
        <p:spPr>
          <a:xfrm flipV="1">
            <a:off x="7216589" y="1055594"/>
            <a:ext cx="0" cy="632830"/>
          </a:xfrm>
          <a:prstGeom prst="line">
            <a:avLst/>
          </a:prstGeom>
          <a:ln w="254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11BFFAA5-A7D5-46F9-8DBB-DD8B8E75487A}"/>
              </a:ext>
            </a:extLst>
          </p:cNvPr>
          <p:cNvCxnSpPr>
            <a:cxnSpLocks/>
            <a:stCxn id="25" idx="0"/>
            <a:endCxn id="19" idx="7"/>
          </p:cNvCxnSpPr>
          <p:nvPr/>
        </p:nvCxnSpPr>
        <p:spPr>
          <a:xfrm flipH="1" flipV="1">
            <a:off x="6371878" y="1408748"/>
            <a:ext cx="844711" cy="279676"/>
          </a:xfrm>
          <a:prstGeom prst="line">
            <a:avLst/>
          </a:prstGeom>
          <a:ln w="254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6DC8562A-9CED-4624-8D0D-8A474299F45A}"/>
              </a:ext>
            </a:extLst>
          </p:cNvPr>
          <p:cNvCxnSpPr>
            <a:cxnSpLocks/>
            <a:stCxn id="11" idx="2"/>
            <a:endCxn id="25" idx="0"/>
          </p:cNvCxnSpPr>
          <p:nvPr/>
        </p:nvCxnSpPr>
        <p:spPr>
          <a:xfrm flipH="1" flipV="1">
            <a:off x="7216589" y="1688424"/>
            <a:ext cx="964345" cy="18264"/>
          </a:xfrm>
          <a:prstGeom prst="line">
            <a:avLst/>
          </a:prstGeom>
          <a:ln w="254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5F965CEC-DBD5-4312-92F4-DAB3B0A097D6}"/>
              </a:ext>
            </a:extLst>
          </p:cNvPr>
          <p:cNvCxnSpPr>
            <a:cxnSpLocks/>
            <a:stCxn id="11" idx="2"/>
            <a:endCxn id="10" idx="4"/>
          </p:cNvCxnSpPr>
          <p:nvPr/>
        </p:nvCxnSpPr>
        <p:spPr>
          <a:xfrm flipH="1" flipV="1">
            <a:off x="7216589" y="1055594"/>
            <a:ext cx="964345" cy="651094"/>
          </a:xfrm>
          <a:prstGeom prst="line">
            <a:avLst/>
          </a:prstGeom>
          <a:ln w="254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CA0054F2-E69B-4962-9934-71B7D1F5684D}"/>
              </a:ext>
            </a:extLst>
          </p:cNvPr>
          <p:cNvCxnSpPr>
            <a:cxnSpLocks/>
            <a:stCxn id="7" idx="4"/>
            <a:endCxn id="81" idx="7"/>
          </p:cNvCxnSpPr>
          <p:nvPr/>
        </p:nvCxnSpPr>
        <p:spPr>
          <a:xfrm flipH="1">
            <a:off x="638869" y="1055594"/>
            <a:ext cx="1572852" cy="962754"/>
          </a:xfrm>
          <a:prstGeom prst="line">
            <a:avLst/>
          </a:prstGeom>
          <a:ln w="254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Oval 135">
            <a:extLst>
              <a:ext uri="{FF2B5EF4-FFF2-40B4-BE49-F238E27FC236}">
                <a16:creationId xmlns:a16="http://schemas.microsoft.com/office/drawing/2014/main" id="{07FC04DE-82C8-469D-B7F4-B050C41EDCDA}"/>
              </a:ext>
            </a:extLst>
          </p:cNvPr>
          <p:cNvSpPr/>
          <p:nvPr/>
        </p:nvSpPr>
        <p:spPr>
          <a:xfrm>
            <a:off x="4242788" y="1818779"/>
            <a:ext cx="568619" cy="484094"/>
          </a:xfrm>
          <a:prstGeom prst="ellipse">
            <a:avLst/>
          </a:prstGeom>
          <a:solidFill>
            <a:srgbClr val="CC6600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 dirty="0">
              <a:solidFill>
                <a:schemeClr val="tx1"/>
              </a:solidFill>
            </a:endParaRPr>
          </a:p>
        </p:txBody>
      </p: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C84EA7FB-9B19-4F0C-9E82-C070C25A7A0A}"/>
              </a:ext>
            </a:extLst>
          </p:cNvPr>
          <p:cNvCxnSpPr>
            <a:cxnSpLocks/>
            <a:stCxn id="19" idx="4"/>
            <a:endCxn id="136" idx="6"/>
          </p:cNvCxnSpPr>
          <p:nvPr/>
        </p:nvCxnSpPr>
        <p:spPr>
          <a:xfrm flipH="1">
            <a:off x="4811407" y="1821948"/>
            <a:ext cx="1359434" cy="238878"/>
          </a:xfrm>
          <a:prstGeom prst="line">
            <a:avLst/>
          </a:prstGeom>
          <a:ln w="254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3005F6BD-1F24-45A6-A4A9-5AB322825C79}"/>
              </a:ext>
            </a:extLst>
          </p:cNvPr>
          <p:cNvCxnSpPr>
            <a:cxnSpLocks/>
            <a:stCxn id="17" idx="0"/>
            <a:endCxn id="16" idx="5"/>
          </p:cNvCxnSpPr>
          <p:nvPr/>
        </p:nvCxnSpPr>
        <p:spPr>
          <a:xfrm flipH="1" flipV="1">
            <a:off x="3327237" y="1509360"/>
            <a:ext cx="417451" cy="1256892"/>
          </a:xfrm>
          <a:prstGeom prst="line">
            <a:avLst/>
          </a:prstGeom>
          <a:ln w="254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Rectangle 133">
            <a:extLst>
              <a:ext uri="{FF2B5EF4-FFF2-40B4-BE49-F238E27FC236}">
                <a16:creationId xmlns:a16="http://schemas.microsoft.com/office/drawing/2014/main" id="{F86AEA08-DD3E-485E-8E98-D86D0B8E270C}"/>
              </a:ext>
            </a:extLst>
          </p:cNvPr>
          <p:cNvSpPr/>
          <p:nvPr/>
        </p:nvSpPr>
        <p:spPr>
          <a:xfrm>
            <a:off x="4058593" y="1769161"/>
            <a:ext cx="1063204" cy="3374339"/>
          </a:xfrm>
          <a:prstGeom prst="rect">
            <a:avLst/>
          </a:prstGeom>
          <a:blipFill dpi="0" rotWithShape="1">
            <a:blip r:embed="rId3">
              <a:alphaModFix amt="9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1D0E3F20-464C-43F6-B5F2-7B2938E20B87}"/>
              </a:ext>
            </a:extLst>
          </p:cNvPr>
          <p:cNvSpPr/>
          <p:nvPr/>
        </p:nvSpPr>
        <p:spPr>
          <a:xfrm>
            <a:off x="-77062" y="0"/>
            <a:ext cx="4135654" cy="5143500"/>
          </a:xfrm>
          <a:prstGeom prst="rect">
            <a:avLst/>
          </a:prstGeom>
          <a:blipFill dpi="0" rotWithShape="1">
            <a:blip r:embed="rId4">
              <a:alphaModFix amt="9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12B45473-3B51-486B-B47C-DBB49EF1CB21}"/>
              </a:ext>
            </a:extLst>
          </p:cNvPr>
          <p:cNvSpPr/>
          <p:nvPr/>
        </p:nvSpPr>
        <p:spPr>
          <a:xfrm>
            <a:off x="5103322" y="0"/>
            <a:ext cx="4040678" cy="5143500"/>
          </a:xfrm>
          <a:prstGeom prst="rect">
            <a:avLst/>
          </a:prstGeom>
          <a:blipFill dpi="0" rotWithShape="1">
            <a:blip r:embed="rId5">
              <a:alphaModFix amt="9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5902071F-CDE2-41D8-BCFA-431C373990B3}"/>
              </a:ext>
            </a:extLst>
          </p:cNvPr>
          <p:cNvSpPr/>
          <p:nvPr/>
        </p:nvSpPr>
        <p:spPr>
          <a:xfrm>
            <a:off x="0" y="0"/>
            <a:ext cx="9144000" cy="1334561"/>
          </a:xfrm>
          <a:prstGeom prst="roundRect">
            <a:avLst/>
          </a:prstGeom>
          <a:blipFill dpi="0" rotWithShape="1">
            <a:blip r:embed="rId6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32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Existing Solution</a:t>
            </a:r>
          </a:p>
        </p:txBody>
      </p:sp>
      <p:graphicFrame>
        <p:nvGraphicFramePr>
          <p:cNvPr id="150" name="Object 149">
            <a:extLst>
              <a:ext uri="{FF2B5EF4-FFF2-40B4-BE49-F238E27FC236}">
                <a16:creationId xmlns:a16="http://schemas.microsoft.com/office/drawing/2014/main" id="{78E27E68-4188-436F-B2A3-46BC0ED0685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977428" y="5081334"/>
          <a:ext cx="1130300" cy="69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7" imgW="1130400" imgH="69840" progId="Paint.Picture">
                  <p:embed/>
                </p:oleObj>
              </mc:Choice>
              <mc:Fallback>
                <p:oleObj name="Bitmap Image" r:id="rId7" imgW="1130400" imgH="69840" progId="Paint.Picture">
                  <p:embed/>
                  <p:pic>
                    <p:nvPicPr>
                      <p:cNvPr id="150" name="Object 149">
                        <a:extLst>
                          <a:ext uri="{FF2B5EF4-FFF2-40B4-BE49-F238E27FC236}">
                            <a16:creationId xmlns:a16="http://schemas.microsoft.com/office/drawing/2014/main" id="{78E27E68-4188-436F-B2A3-46BC0ED0685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977428" y="5081334"/>
                        <a:ext cx="1130300" cy="69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118A52C-7633-832B-9FC8-BCA5784C7BA3}"/>
              </a:ext>
            </a:extLst>
          </p:cNvPr>
          <p:cNvSpPr/>
          <p:nvPr/>
        </p:nvSpPr>
        <p:spPr>
          <a:xfrm>
            <a:off x="443360" y="640597"/>
            <a:ext cx="4857096" cy="3800714"/>
          </a:xfrm>
          <a:prstGeom prst="roundRect">
            <a:avLst/>
          </a:prstGeom>
          <a:noFill/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There are three main families of existing solutions: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Uninformed Search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(no heuristics).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Iterative Search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(search for one goal at a time).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Aggregative Search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(simultaneous search for all goals).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7548DFDC-2527-2498-D660-FDB11E229D4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62749" y="1279368"/>
            <a:ext cx="2741532" cy="2958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7225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6D6ACF84-EAA7-40D6-38CB-0A6C736A0584}"/>
              </a:ext>
            </a:extLst>
          </p:cNvPr>
          <p:cNvSpPr/>
          <p:nvPr/>
        </p:nvSpPr>
        <p:spPr>
          <a:xfrm>
            <a:off x="-1" y="1994413"/>
            <a:ext cx="9144001" cy="852717"/>
          </a:xfrm>
          <a:prstGeom prst="roundRect">
            <a:avLst/>
          </a:prstGeom>
          <a:blipFill dpi="0" rotWithShape="1">
            <a:blip r:embed="rId2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40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1373818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B4BD97-8D9D-ADAB-DC1D-9E4DA93EAD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0E09ADB9-8E63-111B-CF6B-D9681E005C48}"/>
              </a:ext>
            </a:extLst>
          </p:cNvPr>
          <p:cNvSpPr/>
          <p:nvPr/>
        </p:nvSpPr>
        <p:spPr>
          <a:xfrm>
            <a:off x="-1" y="1994413"/>
            <a:ext cx="9144001" cy="852717"/>
          </a:xfrm>
          <a:prstGeom prst="roundRect">
            <a:avLst/>
          </a:prstGeom>
          <a:blipFill dpi="0" rotWithShape="1">
            <a:blip r:embed="rId2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40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Improving Backward Search</a:t>
            </a:r>
          </a:p>
        </p:txBody>
      </p:sp>
    </p:spTree>
    <p:extLst>
      <p:ext uri="{BB962C8B-B14F-4D97-AF65-F5344CB8AC3E}">
        <p14:creationId xmlns:p14="http://schemas.microsoft.com/office/powerpoint/2010/main" val="29290750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EB198E-FB8C-5176-6D20-964EE95DC5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B981C17-1AE4-63CA-514F-DC0A2A01A590}"/>
              </a:ext>
            </a:extLst>
          </p:cNvPr>
          <p:cNvSpPr/>
          <p:nvPr/>
        </p:nvSpPr>
        <p:spPr>
          <a:xfrm>
            <a:off x="-3532" y="16931"/>
            <a:ext cx="9144001" cy="737450"/>
          </a:xfrm>
          <a:prstGeom prst="roundRect">
            <a:avLst/>
          </a:prstGeom>
          <a:blipFill dpi="0" rotWithShape="1">
            <a:blip r:embed="rId2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1800"/>
              </a:spcAft>
            </a:pPr>
            <a:r>
              <a:rPr lang="en-US" sz="28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Backward Search – Until Now</a:t>
            </a:r>
          </a:p>
        </p:txBody>
      </p:sp>
      <p:cxnSp>
        <p:nvCxnSpPr>
          <p:cNvPr id="7" name="Connector: Curved 6">
            <a:extLst>
              <a:ext uri="{FF2B5EF4-FFF2-40B4-BE49-F238E27FC236}">
                <a16:creationId xmlns:a16="http://schemas.microsoft.com/office/drawing/2014/main" id="{7A391FA3-8F90-CDBF-2FB4-AA5A082781A3}"/>
              </a:ext>
            </a:extLst>
          </p:cNvPr>
          <p:cNvCxnSpPr>
            <a:cxnSpLocks/>
            <a:stCxn id="5" idx="0"/>
            <a:endCxn id="2" idx="6"/>
          </p:cNvCxnSpPr>
          <p:nvPr/>
        </p:nvCxnSpPr>
        <p:spPr>
          <a:xfrm rot="16200000" flipV="1">
            <a:off x="1898766" y="641058"/>
            <a:ext cx="962380" cy="2289404"/>
          </a:xfrm>
          <a:prstGeom prst="curvedConnector2">
            <a:avLst/>
          </a:prstGeom>
          <a:ln w="63500" cap="rnd">
            <a:solidFill>
              <a:schemeClr val="tx1">
                <a:alpha val="90000"/>
              </a:schemeClr>
            </a:solidFill>
            <a:headEnd type="none" w="sm" len="sm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or: Curved 7">
            <a:extLst>
              <a:ext uri="{FF2B5EF4-FFF2-40B4-BE49-F238E27FC236}">
                <a16:creationId xmlns:a16="http://schemas.microsoft.com/office/drawing/2014/main" id="{E274C8AA-F27F-D031-4F6D-2E8F201C176E}"/>
              </a:ext>
            </a:extLst>
          </p:cNvPr>
          <p:cNvCxnSpPr>
            <a:cxnSpLocks/>
            <a:stCxn id="5" idx="4"/>
            <a:endCxn id="4" idx="6"/>
          </p:cNvCxnSpPr>
          <p:nvPr/>
        </p:nvCxnSpPr>
        <p:spPr>
          <a:xfrm rot="5400000">
            <a:off x="1803613" y="2308193"/>
            <a:ext cx="1152689" cy="2289403"/>
          </a:xfrm>
          <a:prstGeom prst="curvedConnector2">
            <a:avLst/>
          </a:prstGeom>
          <a:ln w="63500" cap="rnd">
            <a:solidFill>
              <a:schemeClr val="tx1">
                <a:alpha val="90000"/>
              </a:schemeClr>
            </a:solidFill>
            <a:headEnd type="none" w="sm" len="sm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Curved 12">
            <a:extLst>
              <a:ext uri="{FF2B5EF4-FFF2-40B4-BE49-F238E27FC236}">
                <a16:creationId xmlns:a16="http://schemas.microsoft.com/office/drawing/2014/main" id="{1ABE991C-9EB7-E286-ABF4-A8C6E5130ADE}"/>
              </a:ext>
            </a:extLst>
          </p:cNvPr>
          <p:cNvCxnSpPr>
            <a:cxnSpLocks/>
            <a:stCxn id="10" idx="6"/>
            <a:endCxn id="12" idx="0"/>
          </p:cNvCxnSpPr>
          <p:nvPr/>
        </p:nvCxnSpPr>
        <p:spPr>
          <a:xfrm>
            <a:off x="6023074" y="1308380"/>
            <a:ext cx="2220952" cy="958570"/>
          </a:xfrm>
          <a:prstGeom prst="curvedConnector2">
            <a:avLst/>
          </a:prstGeom>
          <a:ln w="63500" cap="rnd">
            <a:solidFill>
              <a:schemeClr val="tx1">
                <a:alpha val="90000"/>
              </a:schemeClr>
            </a:solidFill>
            <a:headEnd type="none" w="sm" len="sm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Curved 13">
            <a:extLst>
              <a:ext uri="{FF2B5EF4-FFF2-40B4-BE49-F238E27FC236}">
                <a16:creationId xmlns:a16="http://schemas.microsoft.com/office/drawing/2014/main" id="{11910DE3-C4A6-B41F-9E6D-D634AA817D98}"/>
              </a:ext>
            </a:extLst>
          </p:cNvPr>
          <p:cNvCxnSpPr>
            <a:cxnSpLocks/>
            <a:stCxn id="11" idx="6"/>
            <a:endCxn id="12" idx="4"/>
          </p:cNvCxnSpPr>
          <p:nvPr/>
        </p:nvCxnSpPr>
        <p:spPr>
          <a:xfrm flipV="1">
            <a:off x="6023074" y="2876550"/>
            <a:ext cx="2220952" cy="1171867"/>
          </a:xfrm>
          <a:prstGeom prst="curvedConnector2">
            <a:avLst/>
          </a:prstGeom>
          <a:ln w="63500" cap="rnd">
            <a:solidFill>
              <a:schemeClr val="tx1">
                <a:alpha val="90000"/>
              </a:schemeClr>
            </a:solidFill>
            <a:headEnd type="none" w="sm" len="sm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635AF22F-841D-6478-1070-CF7D69A8B847}"/>
              </a:ext>
            </a:extLst>
          </p:cNvPr>
          <p:cNvSpPr/>
          <p:nvPr/>
        </p:nvSpPr>
        <p:spPr>
          <a:xfrm>
            <a:off x="4326616" y="2305210"/>
            <a:ext cx="2028079" cy="533504"/>
          </a:xfrm>
          <a:prstGeom prst="rightArrow">
            <a:avLst/>
          </a:prstGeom>
          <a:solidFill>
            <a:schemeClr val="tx1"/>
          </a:solidFill>
          <a:ln w="127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2">
                    <a:lumMod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Conversion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C4476F5E-89D3-1690-96D4-6DEE8F7D5E40}"/>
              </a:ext>
            </a:extLst>
          </p:cNvPr>
          <p:cNvSpPr/>
          <p:nvPr/>
        </p:nvSpPr>
        <p:spPr>
          <a:xfrm>
            <a:off x="564694" y="999770"/>
            <a:ext cx="670560" cy="609600"/>
          </a:xfrm>
          <a:prstGeom prst="ellipse">
            <a:avLst/>
          </a:prstGeom>
          <a:solidFill>
            <a:schemeClr val="accent6">
              <a:lumMod val="40000"/>
              <a:lumOff val="60000"/>
              <a:alpha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haroni" panose="02010803020104030203" pitchFamily="2" charset="-79"/>
                <a:cs typeface="Aharoni" panose="02010803020104030203" pitchFamily="2" charset="-79"/>
              </a:rPr>
              <a:t>G1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E978087-E513-93F8-E547-8DD6243F5F80}"/>
              </a:ext>
            </a:extLst>
          </p:cNvPr>
          <p:cNvSpPr/>
          <p:nvPr/>
        </p:nvSpPr>
        <p:spPr>
          <a:xfrm>
            <a:off x="564695" y="3724439"/>
            <a:ext cx="670560" cy="609600"/>
          </a:xfrm>
          <a:prstGeom prst="ellipse">
            <a:avLst/>
          </a:prstGeom>
          <a:solidFill>
            <a:schemeClr val="accent6">
              <a:lumMod val="40000"/>
              <a:lumOff val="60000"/>
              <a:alpha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haroni" panose="02010803020104030203" pitchFamily="2" charset="-79"/>
                <a:cs typeface="Aharoni" panose="02010803020104030203" pitchFamily="2" charset="-79"/>
              </a:rPr>
              <a:t>G2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E2BD2C0-0FAE-462C-CA65-2AF768079F51}"/>
              </a:ext>
            </a:extLst>
          </p:cNvPr>
          <p:cNvSpPr/>
          <p:nvPr/>
        </p:nvSpPr>
        <p:spPr>
          <a:xfrm>
            <a:off x="3189378" y="2266950"/>
            <a:ext cx="670560" cy="609600"/>
          </a:xfrm>
          <a:prstGeom prst="ellipse">
            <a:avLst/>
          </a:prstGeom>
          <a:solidFill>
            <a:schemeClr val="accent2">
              <a:lumMod val="40000"/>
              <a:lumOff val="60000"/>
              <a:alpha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haroni" panose="02010803020104030203" pitchFamily="2" charset="-79"/>
                <a:cs typeface="Aharoni" panose="02010803020104030203" pitchFamily="2" charset="-79"/>
              </a:rPr>
              <a:t>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0F17735-0FA8-14DD-A45F-914246F68A74}"/>
              </a:ext>
            </a:extLst>
          </p:cNvPr>
          <p:cNvSpPr/>
          <p:nvPr/>
        </p:nvSpPr>
        <p:spPr>
          <a:xfrm>
            <a:off x="5352514" y="1003580"/>
            <a:ext cx="670560" cy="609600"/>
          </a:xfrm>
          <a:prstGeom prst="ellipse">
            <a:avLst/>
          </a:prstGeom>
          <a:solidFill>
            <a:schemeClr val="accent2">
              <a:lumMod val="40000"/>
              <a:lumOff val="60000"/>
              <a:alpha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haroni" panose="02010803020104030203" pitchFamily="2" charset="-79"/>
                <a:cs typeface="Aharoni" panose="02010803020104030203" pitchFamily="2" charset="-79"/>
              </a:rPr>
              <a:t>S1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BE67E21-A7EE-B539-E3C6-F14FB1E81A7A}"/>
              </a:ext>
            </a:extLst>
          </p:cNvPr>
          <p:cNvSpPr/>
          <p:nvPr/>
        </p:nvSpPr>
        <p:spPr>
          <a:xfrm>
            <a:off x="5352514" y="3743617"/>
            <a:ext cx="670560" cy="609600"/>
          </a:xfrm>
          <a:prstGeom prst="ellipse">
            <a:avLst/>
          </a:prstGeom>
          <a:solidFill>
            <a:schemeClr val="accent2">
              <a:lumMod val="40000"/>
              <a:lumOff val="60000"/>
              <a:alpha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haroni" panose="02010803020104030203" pitchFamily="2" charset="-79"/>
                <a:cs typeface="Aharoni" panose="02010803020104030203" pitchFamily="2" charset="-79"/>
              </a:rPr>
              <a:t>S2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40E75E4-69BF-41F2-B9A8-CE0161691951}"/>
              </a:ext>
            </a:extLst>
          </p:cNvPr>
          <p:cNvSpPr/>
          <p:nvPr/>
        </p:nvSpPr>
        <p:spPr>
          <a:xfrm>
            <a:off x="7908746" y="2266950"/>
            <a:ext cx="670560" cy="609600"/>
          </a:xfrm>
          <a:prstGeom prst="ellipse">
            <a:avLst/>
          </a:prstGeom>
          <a:solidFill>
            <a:schemeClr val="accent6">
              <a:lumMod val="40000"/>
              <a:lumOff val="60000"/>
              <a:alpha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haroni" panose="02010803020104030203" pitchFamily="2" charset="-79"/>
                <a:cs typeface="Aharoni" panose="02010803020104030203" pitchFamily="2" charset="-79"/>
              </a:rPr>
              <a:t>G</a:t>
            </a:r>
          </a:p>
        </p:txBody>
      </p:sp>
    </p:spTree>
    <p:extLst>
      <p:ext uri="{BB962C8B-B14F-4D97-AF65-F5344CB8AC3E}">
        <p14:creationId xmlns:p14="http://schemas.microsoft.com/office/powerpoint/2010/main" val="18966107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AEF664-054D-C521-7110-216AA64B88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37CC5DF-11C0-910C-F49D-B4C571A45E98}"/>
              </a:ext>
            </a:extLst>
          </p:cNvPr>
          <p:cNvSpPr/>
          <p:nvPr/>
        </p:nvSpPr>
        <p:spPr>
          <a:xfrm>
            <a:off x="-3532" y="16931"/>
            <a:ext cx="9144001" cy="737450"/>
          </a:xfrm>
          <a:prstGeom prst="roundRect">
            <a:avLst/>
          </a:prstGeom>
          <a:blipFill dpi="0" rotWithShape="1">
            <a:blip r:embed="rId2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1800"/>
              </a:spcAft>
            </a:pPr>
            <a:r>
              <a:rPr lang="en-US" sz="28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Search Optimal-Path [S2]</a:t>
            </a:r>
          </a:p>
        </p:txBody>
      </p:sp>
      <p:cxnSp>
        <p:nvCxnSpPr>
          <p:cNvPr id="7" name="Connector: Curved 6">
            <a:extLst>
              <a:ext uri="{FF2B5EF4-FFF2-40B4-BE49-F238E27FC236}">
                <a16:creationId xmlns:a16="http://schemas.microsoft.com/office/drawing/2014/main" id="{C2194DFC-D138-96B3-5D2F-46BBAA210A7B}"/>
              </a:ext>
            </a:extLst>
          </p:cNvPr>
          <p:cNvCxnSpPr>
            <a:cxnSpLocks/>
            <a:stCxn id="2" idx="6"/>
            <a:endCxn id="6" idx="2"/>
          </p:cNvCxnSpPr>
          <p:nvPr/>
        </p:nvCxnSpPr>
        <p:spPr>
          <a:xfrm>
            <a:off x="4903748" y="1571270"/>
            <a:ext cx="1163816" cy="953733"/>
          </a:xfrm>
          <a:prstGeom prst="curvedConnector3">
            <a:avLst>
              <a:gd name="adj1" fmla="val 50000"/>
            </a:avLst>
          </a:prstGeom>
          <a:ln w="25400" cap="rnd">
            <a:solidFill>
              <a:schemeClr val="accent2">
                <a:lumMod val="40000"/>
                <a:lumOff val="60000"/>
              </a:schemeClr>
            </a:solidFill>
            <a:headEnd type="none" w="sm" len="sm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or: Curved 7">
            <a:extLst>
              <a:ext uri="{FF2B5EF4-FFF2-40B4-BE49-F238E27FC236}">
                <a16:creationId xmlns:a16="http://schemas.microsoft.com/office/drawing/2014/main" id="{DE955C87-78EB-084B-F8B8-9B56150774F1}"/>
              </a:ext>
            </a:extLst>
          </p:cNvPr>
          <p:cNvCxnSpPr>
            <a:cxnSpLocks/>
            <a:stCxn id="4" idx="6"/>
            <a:endCxn id="5" idx="4"/>
          </p:cNvCxnSpPr>
          <p:nvPr/>
        </p:nvCxnSpPr>
        <p:spPr>
          <a:xfrm flipV="1">
            <a:off x="4903748" y="3230720"/>
            <a:ext cx="3333472" cy="1065219"/>
          </a:xfrm>
          <a:prstGeom prst="curvedConnector2">
            <a:avLst/>
          </a:prstGeom>
          <a:ln w="25400" cap="rnd">
            <a:solidFill>
              <a:schemeClr val="tx1"/>
            </a:solidFill>
            <a:headEnd type="none" w="sm" len="sm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Curved 10">
            <a:extLst>
              <a:ext uri="{FF2B5EF4-FFF2-40B4-BE49-F238E27FC236}">
                <a16:creationId xmlns:a16="http://schemas.microsoft.com/office/drawing/2014/main" id="{E3796C8B-17DA-0D70-4F75-5D75B1B254F3}"/>
              </a:ext>
            </a:extLst>
          </p:cNvPr>
          <p:cNvCxnSpPr>
            <a:cxnSpLocks/>
            <a:stCxn id="6" idx="6"/>
            <a:endCxn id="5" idx="2"/>
          </p:cNvCxnSpPr>
          <p:nvPr/>
        </p:nvCxnSpPr>
        <p:spPr>
          <a:xfrm>
            <a:off x="6738124" y="2525003"/>
            <a:ext cx="1163816" cy="400917"/>
          </a:xfrm>
          <a:prstGeom prst="curvedConnector3">
            <a:avLst>
              <a:gd name="adj1" fmla="val 50000"/>
            </a:avLst>
          </a:prstGeom>
          <a:ln w="25400" cap="rnd">
            <a:solidFill>
              <a:schemeClr val="accent2">
                <a:lumMod val="40000"/>
                <a:lumOff val="60000"/>
              </a:schemeClr>
            </a:solidFill>
            <a:headEnd type="none" w="sm" len="sm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FD2DE3DD-FE7A-6CDF-A192-748AE1A4A86A}"/>
              </a:ext>
            </a:extLst>
          </p:cNvPr>
          <p:cNvCxnSpPr>
            <a:cxnSpLocks/>
            <a:stCxn id="4" idx="0"/>
            <a:endCxn id="6" idx="4"/>
          </p:cNvCxnSpPr>
          <p:nvPr/>
        </p:nvCxnSpPr>
        <p:spPr>
          <a:xfrm rot="5400000" flipH="1" flipV="1">
            <a:off x="4904988" y="2493283"/>
            <a:ext cx="1161336" cy="1834376"/>
          </a:xfrm>
          <a:prstGeom prst="curvedConnector3">
            <a:avLst>
              <a:gd name="adj1" fmla="val 50000"/>
            </a:avLst>
          </a:prstGeom>
          <a:ln w="25400" cap="rnd">
            <a:solidFill>
              <a:schemeClr val="tx1"/>
            </a:solidFill>
            <a:headEnd type="none" w="sm" len="sm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1580FDF-9783-A959-E98B-D604D4E487BF}"/>
              </a:ext>
            </a:extLst>
          </p:cNvPr>
          <p:cNvSpPr txBox="1"/>
          <p:nvPr/>
        </p:nvSpPr>
        <p:spPr>
          <a:xfrm>
            <a:off x="361150" y="1137237"/>
            <a:ext cx="3354736" cy="29738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chemeClr val="tx1"/>
              </a:buClr>
              <a:buFont typeface="+mj-lt"/>
              <a:buAutoNum type="arabicPeriod"/>
            </a:pP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 is on Optimal-Path [S1]</a:t>
            </a:r>
          </a:p>
          <a:p>
            <a:pPr marL="342900" indent="-342900">
              <a:lnSpc>
                <a:spcPct val="150000"/>
              </a:lnSpc>
              <a:buClr>
                <a:schemeClr val="tx1"/>
              </a:buClr>
              <a:buFont typeface="+mj-lt"/>
              <a:buAutoNum type="arabicPeriod"/>
            </a:pPr>
            <a:r>
              <a:rPr lang="en-US" u="sng" dirty="0">
                <a:solidFill>
                  <a:schemeClr val="accent2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On P generation:</a:t>
            </a:r>
            <a:br>
              <a:rPr lang="en-US" u="sng" dirty="0">
                <a:solidFill>
                  <a:schemeClr val="accent2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(*) 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h*(P) = d(P,G)</a:t>
            </a:r>
          </a:p>
          <a:p>
            <a:pPr marL="342900" indent="-342900">
              <a:lnSpc>
                <a:spcPct val="150000"/>
              </a:lnSpc>
              <a:buClr>
                <a:schemeClr val="tx1"/>
              </a:buClr>
              <a:buFont typeface="+mj-lt"/>
              <a:buAutoNum type="arabicPeriod"/>
            </a:pPr>
            <a:r>
              <a:rPr lang="en-US" u="sng" dirty="0">
                <a:solidFill>
                  <a:schemeClr val="accent2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On P exploration:</a:t>
            </a:r>
            <a:br>
              <a:rPr lang="en-US" u="sng" dirty="0">
                <a:solidFill>
                  <a:schemeClr val="accent2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(*) 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 is on Optimal-Path [S2]</a:t>
            </a:r>
            <a:b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(*) 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f*(P) = f(G)</a:t>
            </a:r>
            <a:b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(*) 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early termination</a:t>
            </a:r>
          </a:p>
          <a:p>
            <a:pPr marL="342900" indent="-342900">
              <a:lnSpc>
                <a:spcPct val="150000"/>
              </a:lnSpc>
              <a:buClr>
                <a:schemeClr val="tx1"/>
              </a:buClr>
              <a:buFont typeface="+mj-lt"/>
              <a:buAutoNum type="arabicPeriod"/>
            </a:pPr>
            <a:r>
              <a:rPr lang="en-US" u="sng" dirty="0">
                <a:solidFill>
                  <a:schemeClr val="accent2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If f(P) &lt; f(G) &lt; f*(P):</a:t>
            </a:r>
            <a:br>
              <a:rPr lang="en-US" u="sng" dirty="0">
                <a:solidFill>
                  <a:schemeClr val="accent2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(*) 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prune unnecessary expansion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3006E5E-511B-489B-4043-12C3C2B705D6}"/>
              </a:ext>
            </a:extLst>
          </p:cNvPr>
          <p:cNvSpPr txBox="1"/>
          <p:nvPr/>
        </p:nvSpPr>
        <p:spPr>
          <a:xfrm rot="271167">
            <a:off x="5562433" y="1784496"/>
            <a:ext cx="2016098" cy="3885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buClr>
                <a:schemeClr val="tx1"/>
              </a:buClr>
            </a:pP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h*(P) = d(P,G)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02C0BCBC-339B-3B64-0F0D-A6969DEB6DFA}"/>
              </a:ext>
            </a:extLst>
          </p:cNvPr>
          <p:cNvSpPr/>
          <p:nvPr/>
        </p:nvSpPr>
        <p:spPr>
          <a:xfrm>
            <a:off x="4233188" y="1266470"/>
            <a:ext cx="670560" cy="609600"/>
          </a:xfrm>
          <a:prstGeom prst="ellipse">
            <a:avLst/>
          </a:prstGeom>
          <a:solidFill>
            <a:schemeClr val="accent2">
              <a:lumMod val="40000"/>
              <a:lumOff val="60000"/>
              <a:alpha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haroni" panose="02010803020104030203" pitchFamily="2" charset="-79"/>
                <a:cs typeface="Aharoni" panose="02010803020104030203" pitchFamily="2" charset="-79"/>
              </a:rPr>
              <a:t>S1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ADA41869-DFBE-35C0-E287-5015937BCE30}"/>
              </a:ext>
            </a:extLst>
          </p:cNvPr>
          <p:cNvSpPr/>
          <p:nvPr/>
        </p:nvSpPr>
        <p:spPr>
          <a:xfrm>
            <a:off x="4233188" y="3991139"/>
            <a:ext cx="670560" cy="609600"/>
          </a:xfrm>
          <a:prstGeom prst="ellipse">
            <a:avLst/>
          </a:prstGeom>
          <a:solidFill>
            <a:schemeClr val="accent2">
              <a:lumMod val="40000"/>
              <a:lumOff val="60000"/>
              <a:alpha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haroni" panose="02010803020104030203" pitchFamily="2" charset="-79"/>
                <a:cs typeface="Aharoni" panose="02010803020104030203" pitchFamily="2" charset="-79"/>
              </a:rPr>
              <a:t>S2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0F31277-FDBB-D0A9-8558-C33A49B3C0BE}"/>
              </a:ext>
            </a:extLst>
          </p:cNvPr>
          <p:cNvSpPr/>
          <p:nvPr/>
        </p:nvSpPr>
        <p:spPr>
          <a:xfrm>
            <a:off x="7901940" y="2621120"/>
            <a:ext cx="670560" cy="609600"/>
          </a:xfrm>
          <a:prstGeom prst="ellipse">
            <a:avLst/>
          </a:prstGeom>
          <a:solidFill>
            <a:schemeClr val="accent6">
              <a:lumMod val="40000"/>
              <a:lumOff val="60000"/>
              <a:alpha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haroni" panose="02010803020104030203" pitchFamily="2" charset="-79"/>
                <a:cs typeface="Aharoni" panose="02010803020104030203" pitchFamily="2" charset="-79"/>
              </a:rPr>
              <a:t>G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BD099C3-9BDA-E9AD-862C-96CB88D7BC00}"/>
              </a:ext>
            </a:extLst>
          </p:cNvPr>
          <p:cNvSpPr/>
          <p:nvPr/>
        </p:nvSpPr>
        <p:spPr>
          <a:xfrm>
            <a:off x="6067564" y="2220203"/>
            <a:ext cx="670560" cy="609600"/>
          </a:xfrm>
          <a:prstGeom prst="ellipse">
            <a:avLst/>
          </a:prstGeom>
          <a:solidFill>
            <a:schemeClr val="accent1">
              <a:lumMod val="40000"/>
              <a:lumOff val="60000"/>
              <a:alpha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haroni" panose="02010803020104030203" pitchFamily="2" charset="-79"/>
                <a:cs typeface="Aharoni" panose="02010803020104030203" pitchFamily="2" charset="-79"/>
              </a:rPr>
              <a:t>P</a:t>
            </a:r>
          </a:p>
        </p:txBody>
      </p:sp>
    </p:spTree>
    <p:extLst>
      <p:ext uri="{BB962C8B-B14F-4D97-AF65-F5344CB8AC3E}">
        <p14:creationId xmlns:p14="http://schemas.microsoft.com/office/powerpoint/2010/main" val="8537133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D45EB9-D944-B21C-DD10-F6F86201D7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0B6F81E-D414-B575-74D5-4EE23294D4E5}"/>
              </a:ext>
            </a:extLst>
          </p:cNvPr>
          <p:cNvSpPr/>
          <p:nvPr/>
        </p:nvSpPr>
        <p:spPr>
          <a:xfrm>
            <a:off x="-3532" y="16931"/>
            <a:ext cx="9144001" cy="737450"/>
          </a:xfrm>
          <a:prstGeom prst="roundRect">
            <a:avLst/>
          </a:prstGeom>
          <a:blipFill dpi="0" rotWithShape="1">
            <a:blip r:embed="rId2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1800"/>
              </a:spcAft>
            </a:pPr>
            <a:r>
              <a:rPr lang="en-US" sz="28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Proposed Improvement</a:t>
            </a:r>
          </a:p>
        </p:txBody>
      </p:sp>
      <p:cxnSp>
        <p:nvCxnSpPr>
          <p:cNvPr id="7" name="Connector: Curved 6">
            <a:extLst>
              <a:ext uri="{FF2B5EF4-FFF2-40B4-BE49-F238E27FC236}">
                <a16:creationId xmlns:a16="http://schemas.microsoft.com/office/drawing/2014/main" id="{0CD7B3D8-8CDC-3A1B-B478-335EC3AEC256}"/>
              </a:ext>
            </a:extLst>
          </p:cNvPr>
          <p:cNvCxnSpPr>
            <a:cxnSpLocks/>
            <a:stCxn id="2" idx="6"/>
            <a:endCxn id="6" idx="2"/>
          </p:cNvCxnSpPr>
          <p:nvPr/>
        </p:nvCxnSpPr>
        <p:spPr>
          <a:xfrm>
            <a:off x="4751348" y="1388390"/>
            <a:ext cx="1163816" cy="953733"/>
          </a:xfrm>
          <a:prstGeom prst="curvedConnector3">
            <a:avLst>
              <a:gd name="adj1" fmla="val 50000"/>
            </a:avLst>
          </a:prstGeom>
          <a:ln w="25400" cap="rnd">
            <a:solidFill>
              <a:schemeClr val="accent2">
                <a:lumMod val="40000"/>
                <a:lumOff val="60000"/>
              </a:schemeClr>
            </a:solidFill>
            <a:headEnd type="none" w="sm" len="sm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or: Curved 7">
            <a:extLst>
              <a:ext uri="{FF2B5EF4-FFF2-40B4-BE49-F238E27FC236}">
                <a16:creationId xmlns:a16="http://schemas.microsoft.com/office/drawing/2014/main" id="{B5BA63D0-48A7-73A8-AB41-9E00DFE46E7F}"/>
              </a:ext>
            </a:extLst>
          </p:cNvPr>
          <p:cNvCxnSpPr>
            <a:cxnSpLocks/>
            <a:stCxn id="4" idx="6"/>
            <a:endCxn id="9" idx="2"/>
          </p:cNvCxnSpPr>
          <p:nvPr/>
        </p:nvCxnSpPr>
        <p:spPr>
          <a:xfrm flipV="1">
            <a:off x="4751348" y="3630996"/>
            <a:ext cx="1150738" cy="482063"/>
          </a:xfrm>
          <a:prstGeom prst="curvedConnector3">
            <a:avLst>
              <a:gd name="adj1" fmla="val 50000"/>
            </a:avLst>
          </a:prstGeom>
          <a:ln w="25400" cap="rnd">
            <a:solidFill>
              <a:schemeClr val="tx1">
                <a:lumMod val="95000"/>
              </a:schemeClr>
            </a:solidFill>
            <a:headEnd type="none" w="sm" len="sm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Curved 10">
            <a:extLst>
              <a:ext uri="{FF2B5EF4-FFF2-40B4-BE49-F238E27FC236}">
                <a16:creationId xmlns:a16="http://schemas.microsoft.com/office/drawing/2014/main" id="{0316808B-F334-AA63-C4BE-37857E042FD9}"/>
              </a:ext>
            </a:extLst>
          </p:cNvPr>
          <p:cNvCxnSpPr>
            <a:cxnSpLocks/>
            <a:stCxn id="6" idx="6"/>
            <a:endCxn id="5" idx="2"/>
          </p:cNvCxnSpPr>
          <p:nvPr/>
        </p:nvCxnSpPr>
        <p:spPr>
          <a:xfrm>
            <a:off x="6585724" y="2342123"/>
            <a:ext cx="1163816" cy="400917"/>
          </a:xfrm>
          <a:prstGeom prst="curvedConnector3">
            <a:avLst>
              <a:gd name="adj1" fmla="val 50000"/>
            </a:avLst>
          </a:prstGeom>
          <a:ln w="25400" cap="rnd">
            <a:solidFill>
              <a:schemeClr val="accent2">
                <a:lumMod val="40000"/>
                <a:lumOff val="60000"/>
              </a:schemeClr>
            </a:solidFill>
            <a:headEnd type="none" w="sm" len="sm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1C9AF488-0AF5-B6C5-0DE4-0E7A3B8829D3}"/>
              </a:ext>
            </a:extLst>
          </p:cNvPr>
          <p:cNvCxnSpPr>
            <a:cxnSpLocks/>
            <a:stCxn id="4" idx="0"/>
            <a:endCxn id="6" idx="3"/>
          </p:cNvCxnSpPr>
          <p:nvPr/>
        </p:nvCxnSpPr>
        <p:spPr>
          <a:xfrm rot="5400000" flipH="1" flipV="1">
            <a:off x="4589411" y="2384306"/>
            <a:ext cx="1250610" cy="1597297"/>
          </a:xfrm>
          <a:prstGeom prst="curvedConnector3">
            <a:avLst>
              <a:gd name="adj1" fmla="val 50000"/>
            </a:avLst>
          </a:prstGeom>
          <a:ln w="25400" cap="rnd">
            <a:solidFill>
              <a:schemeClr val="tx1">
                <a:lumMod val="95000"/>
              </a:schemeClr>
            </a:solidFill>
            <a:headEnd type="none" w="sm" len="sm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553E95F-7E13-F0F9-94CE-69873B96F52F}"/>
              </a:ext>
            </a:extLst>
          </p:cNvPr>
          <p:cNvSpPr txBox="1"/>
          <p:nvPr/>
        </p:nvSpPr>
        <p:spPr>
          <a:xfrm>
            <a:off x="361150" y="1137237"/>
            <a:ext cx="3312757" cy="36202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chemeClr val="tx1"/>
              </a:buClr>
              <a:buFont typeface="+mj-lt"/>
              <a:buAutoNum type="arabicPeriod"/>
            </a:pPr>
            <a:r>
              <a:rPr lang="en-US" u="sng" dirty="0">
                <a:solidFill>
                  <a:schemeClr val="accent2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if A is adjacent node to P:</a:t>
            </a:r>
            <a:br>
              <a:rPr lang="en-US" u="sng" dirty="0">
                <a:solidFill>
                  <a:schemeClr val="accent2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(*) 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d(A,P) = 1</a:t>
            </a:r>
            <a:b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(*)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h*(A) &gt;= d(P,G)-1</a:t>
            </a:r>
            <a:b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   [triangle inequality]</a:t>
            </a:r>
            <a:b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(*)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h*(A) = max[h(A), d(P,G)-1]</a:t>
            </a:r>
            <a:b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   [lower bound]</a:t>
            </a:r>
            <a:b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(*)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h*(A) &gt;= h(A)</a:t>
            </a:r>
            <a:b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(*)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f*(A) &gt;= f(A)</a:t>
            </a:r>
          </a:p>
          <a:p>
            <a:pPr marL="342900" indent="-342900">
              <a:lnSpc>
                <a:spcPct val="150000"/>
              </a:lnSpc>
              <a:buClr>
                <a:schemeClr val="tx1"/>
              </a:buClr>
              <a:buFont typeface="+mj-lt"/>
              <a:buAutoNum type="arabicPeriod"/>
            </a:pPr>
            <a:r>
              <a:rPr lang="en-US" u="sng" dirty="0">
                <a:solidFill>
                  <a:schemeClr val="accent2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if f(A) &lt; f(G) &lt; f*(A):</a:t>
            </a:r>
            <a:b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(*)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prune unnecessary expansion</a:t>
            </a:r>
          </a:p>
          <a:p>
            <a:pPr marL="342900" indent="-342900">
              <a:lnSpc>
                <a:spcPct val="150000"/>
              </a:lnSpc>
              <a:buClr>
                <a:schemeClr val="tx1"/>
              </a:buClr>
              <a:buFont typeface="+mj-lt"/>
              <a:buAutoNum type="arabicPeriod"/>
            </a:pPr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096F147-99D5-06DC-A15B-7EA3C599CE74}"/>
              </a:ext>
            </a:extLst>
          </p:cNvPr>
          <p:cNvSpPr txBox="1"/>
          <p:nvPr/>
        </p:nvSpPr>
        <p:spPr>
          <a:xfrm rot="274279">
            <a:off x="6267286" y="1902618"/>
            <a:ext cx="2016098" cy="3885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buClr>
                <a:schemeClr val="tx1"/>
              </a:buClr>
            </a:pP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h*(P) = d(P,G)</a:t>
            </a:r>
          </a:p>
        </p:txBody>
      </p:sp>
      <p:cxnSp>
        <p:nvCxnSpPr>
          <p:cNvPr id="13" name="Connector: Curved 12">
            <a:extLst>
              <a:ext uri="{FF2B5EF4-FFF2-40B4-BE49-F238E27FC236}">
                <a16:creationId xmlns:a16="http://schemas.microsoft.com/office/drawing/2014/main" id="{5ABFB943-FAB4-FDDD-FEC7-FD6CAC965960}"/>
              </a:ext>
            </a:extLst>
          </p:cNvPr>
          <p:cNvCxnSpPr>
            <a:cxnSpLocks/>
            <a:stCxn id="9" idx="6"/>
            <a:endCxn id="5" idx="4"/>
          </p:cNvCxnSpPr>
          <p:nvPr/>
        </p:nvCxnSpPr>
        <p:spPr>
          <a:xfrm flipV="1">
            <a:off x="6572646" y="3047840"/>
            <a:ext cx="1512174" cy="583156"/>
          </a:xfrm>
          <a:prstGeom prst="curvedConnector2">
            <a:avLst/>
          </a:prstGeom>
          <a:ln w="25400" cap="rnd">
            <a:solidFill>
              <a:schemeClr val="tx1">
                <a:lumMod val="95000"/>
              </a:schemeClr>
            </a:solidFill>
            <a:headEnd type="none" w="sm" len="sm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718371C-4FA0-636E-D401-896251AAC5BF}"/>
              </a:ext>
            </a:extLst>
          </p:cNvPr>
          <p:cNvCxnSpPr>
            <a:cxnSpLocks/>
            <a:stCxn id="9" idx="0"/>
            <a:endCxn id="6" idx="4"/>
          </p:cNvCxnSpPr>
          <p:nvPr/>
        </p:nvCxnSpPr>
        <p:spPr>
          <a:xfrm flipV="1">
            <a:off x="6237366" y="2646923"/>
            <a:ext cx="13078" cy="679273"/>
          </a:xfrm>
          <a:prstGeom prst="straightConnector1">
            <a:avLst/>
          </a:prstGeom>
          <a:ln w="25400" cap="rnd">
            <a:solidFill>
              <a:schemeClr val="tx1">
                <a:lumMod val="95000"/>
              </a:schemeClr>
            </a:solidFill>
            <a:headEnd type="none" w="sm" len="sm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D4090C3D-3EBB-0370-D336-F1B406769E19}"/>
              </a:ext>
            </a:extLst>
          </p:cNvPr>
          <p:cNvSpPr txBox="1"/>
          <p:nvPr/>
        </p:nvSpPr>
        <p:spPr>
          <a:xfrm>
            <a:off x="6167717" y="2770936"/>
            <a:ext cx="4247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buClr>
                <a:schemeClr val="tx1"/>
              </a:buClr>
            </a:pPr>
            <a:r>
              <a:rPr lang="en-US" sz="1600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1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ADB2578-9B5E-63B5-E8F5-0F806B896CE2}"/>
              </a:ext>
            </a:extLst>
          </p:cNvPr>
          <p:cNvSpPr txBox="1"/>
          <p:nvPr/>
        </p:nvSpPr>
        <p:spPr>
          <a:xfrm rot="21436898">
            <a:off x="6177316" y="3537148"/>
            <a:ext cx="2595431" cy="10348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buClr>
                <a:schemeClr val="tx1"/>
              </a:buClr>
            </a:pP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1 &lt;= h(A) &lt;= d(A,G)</a:t>
            </a:r>
          </a:p>
          <a:p>
            <a:pPr algn="ctr">
              <a:lnSpc>
                <a:spcPct val="150000"/>
              </a:lnSpc>
              <a:buClr>
                <a:schemeClr val="tx1"/>
              </a:buClr>
            </a:pP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h*(A) = max[h(A), d(P,G)-1]</a:t>
            </a:r>
            <a:b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d(P,G)-1 is a lower bound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6497803B-6506-0F46-9663-419DE826D388}"/>
              </a:ext>
            </a:extLst>
          </p:cNvPr>
          <p:cNvSpPr/>
          <p:nvPr/>
        </p:nvSpPr>
        <p:spPr>
          <a:xfrm>
            <a:off x="4080788" y="1083590"/>
            <a:ext cx="670560" cy="609600"/>
          </a:xfrm>
          <a:prstGeom prst="ellipse">
            <a:avLst/>
          </a:prstGeom>
          <a:solidFill>
            <a:schemeClr val="accent2">
              <a:lumMod val="40000"/>
              <a:lumOff val="60000"/>
              <a:alpha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haroni" panose="02010803020104030203" pitchFamily="2" charset="-79"/>
                <a:cs typeface="Aharoni" panose="02010803020104030203" pitchFamily="2" charset="-79"/>
              </a:rPr>
              <a:t>S1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63FD47E-9D01-98D6-C0C3-07AFA22D3276}"/>
              </a:ext>
            </a:extLst>
          </p:cNvPr>
          <p:cNvSpPr/>
          <p:nvPr/>
        </p:nvSpPr>
        <p:spPr>
          <a:xfrm>
            <a:off x="4080788" y="3808259"/>
            <a:ext cx="670560" cy="609600"/>
          </a:xfrm>
          <a:prstGeom prst="ellipse">
            <a:avLst/>
          </a:prstGeom>
          <a:solidFill>
            <a:schemeClr val="accent2">
              <a:lumMod val="40000"/>
              <a:lumOff val="60000"/>
              <a:alpha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haroni" panose="02010803020104030203" pitchFamily="2" charset="-79"/>
                <a:cs typeface="Aharoni" panose="02010803020104030203" pitchFamily="2" charset="-79"/>
              </a:rPr>
              <a:t>S2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DBFB481-529B-B407-96E2-85F7CF8B6A69}"/>
              </a:ext>
            </a:extLst>
          </p:cNvPr>
          <p:cNvSpPr/>
          <p:nvPr/>
        </p:nvSpPr>
        <p:spPr>
          <a:xfrm>
            <a:off x="7749540" y="2438240"/>
            <a:ext cx="670560" cy="609600"/>
          </a:xfrm>
          <a:prstGeom prst="ellipse">
            <a:avLst/>
          </a:prstGeom>
          <a:solidFill>
            <a:schemeClr val="accent6">
              <a:lumMod val="40000"/>
              <a:lumOff val="60000"/>
              <a:alpha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haroni" panose="02010803020104030203" pitchFamily="2" charset="-79"/>
                <a:cs typeface="Aharoni" panose="02010803020104030203" pitchFamily="2" charset="-79"/>
              </a:rPr>
              <a:t>G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084DA18-665B-948C-D805-B78BB7818B87}"/>
              </a:ext>
            </a:extLst>
          </p:cNvPr>
          <p:cNvSpPr/>
          <p:nvPr/>
        </p:nvSpPr>
        <p:spPr>
          <a:xfrm>
            <a:off x="5915164" y="2037323"/>
            <a:ext cx="670560" cy="609600"/>
          </a:xfrm>
          <a:prstGeom prst="ellipse">
            <a:avLst/>
          </a:prstGeom>
          <a:solidFill>
            <a:schemeClr val="accent1">
              <a:lumMod val="40000"/>
              <a:lumOff val="60000"/>
              <a:alpha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haroni" panose="02010803020104030203" pitchFamily="2" charset="-79"/>
                <a:cs typeface="Aharoni" panose="02010803020104030203" pitchFamily="2" charset="-79"/>
              </a:rPr>
              <a:t>P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947458F-E91E-2A55-3C06-347BA2F02B2A}"/>
              </a:ext>
            </a:extLst>
          </p:cNvPr>
          <p:cNvSpPr/>
          <p:nvPr/>
        </p:nvSpPr>
        <p:spPr>
          <a:xfrm>
            <a:off x="5902086" y="3326196"/>
            <a:ext cx="670560" cy="609600"/>
          </a:xfrm>
          <a:prstGeom prst="ellipse">
            <a:avLst/>
          </a:prstGeom>
          <a:solidFill>
            <a:schemeClr val="accent1">
              <a:lumMod val="40000"/>
              <a:lumOff val="60000"/>
              <a:alpha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haroni" panose="02010803020104030203" pitchFamily="2" charset="-79"/>
                <a:cs typeface="Aharoni" panose="02010803020104030203" pitchFamily="2" charset="-79"/>
              </a:rPr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30649314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6C08E7-A2BF-C9F2-EC4C-AF80570BF5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5CCCEBE9-0716-3079-392B-243031AB8090}"/>
              </a:ext>
            </a:extLst>
          </p:cNvPr>
          <p:cNvSpPr/>
          <p:nvPr/>
        </p:nvSpPr>
        <p:spPr>
          <a:xfrm>
            <a:off x="-1" y="1994413"/>
            <a:ext cx="9144001" cy="852717"/>
          </a:xfrm>
          <a:prstGeom prst="roundRect">
            <a:avLst/>
          </a:prstGeom>
          <a:blipFill dpi="0" rotWithShape="1">
            <a:blip r:embed="rId2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40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Examples</a:t>
            </a:r>
          </a:p>
        </p:txBody>
      </p:sp>
    </p:spTree>
    <p:extLst>
      <p:ext uri="{BB962C8B-B14F-4D97-AF65-F5344CB8AC3E}">
        <p14:creationId xmlns:p14="http://schemas.microsoft.com/office/powerpoint/2010/main" val="31527180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E240D7-A37E-11F1-0888-6F758EDE86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979F67A2-C405-E855-F682-090330E54C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3639" y="116109"/>
            <a:ext cx="5430731" cy="4849810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C1FC26C3-264A-5524-B9E2-17FD7594B71A}"/>
              </a:ext>
            </a:extLst>
          </p:cNvPr>
          <p:cNvSpPr/>
          <p:nvPr/>
        </p:nvSpPr>
        <p:spPr>
          <a:xfrm>
            <a:off x="-3532" y="153731"/>
            <a:ext cx="2984937" cy="737450"/>
          </a:xfrm>
          <a:prstGeom prst="roundRect">
            <a:avLst/>
          </a:prstGeom>
          <a:blipFill dpi="0" rotWithShape="1">
            <a:blip r:embed="rId3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1800"/>
              </a:spcAft>
            </a:pPr>
            <a:r>
              <a:rPr lang="en-US" sz="28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Grid Positive Example:</a:t>
            </a:r>
          </a:p>
        </p:txBody>
      </p:sp>
      <p:sp>
        <p:nvSpPr>
          <p:cNvPr id="7" name="Arrow: Bent 6">
            <a:extLst>
              <a:ext uri="{FF2B5EF4-FFF2-40B4-BE49-F238E27FC236}">
                <a16:creationId xmlns:a16="http://schemas.microsoft.com/office/drawing/2014/main" id="{A08171D2-7E13-F332-39FE-B6413291A5E9}"/>
              </a:ext>
            </a:extLst>
          </p:cNvPr>
          <p:cNvSpPr/>
          <p:nvPr/>
        </p:nvSpPr>
        <p:spPr>
          <a:xfrm rot="5400000">
            <a:off x="7019365" y="472569"/>
            <a:ext cx="1037344" cy="922085"/>
          </a:xfrm>
          <a:prstGeom prst="bentArrow">
            <a:avLst>
              <a:gd name="adj1" fmla="val 25000"/>
              <a:gd name="adj2" fmla="val 25000"/>
              <a:gd name="adj3" fmla="val 47353"/>
              <a:gd name="adj4" fmla="val 74338"/>
            </a:avLst>
          </a:prstGeom>
          <a:solidFill>
            <a:schemeClr val="accent2">
              <a:lumMod val="40000"/>
              <a:lumOff val="60000"/>
              <a:alpha val="90000"/>
            </a:schemeClr>
          </a:solidFill>
          <a:ln>
            <a:solidFill>
              <a:schemeClr val="bg2">
                <a:lumMod val="25000"/>
                <a:alpha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46145B-2D1C-BEED-1AA7-52AB0880E371}"/>
              </a:ext>
            </a:extLst>
          </p:cNvPr>
          <p:cNvSpPr txBox="1"/>
          <p:nvPr/>
        </p:nvSpPr>
        <p:spPr>
          <a:xfrm>
            <a:off x="7541987" y="887507"/>
            <a:ext cx="44940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buClr>
                <a:schemeClr val="tx1"/>
              </a:buClr>
            </a:pPr>
            <a:r>
              <a:rPr lang="en-US" sz="16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S2</a:t>
            </a:r>
          </a:p>
        </p:txBody>
      </p:sp>
    </p:spTree>
    <p:extLst>
      <p:ext uri="{BB962C8B-B14F-4D97-AF65-F5344CB8AC3E}">
        <p14:creationId xmlns:p14="http://schemas.microsoft.com/office/powerpoint/2010/main" val="327684084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9B3478-73AC-16D1-744D-B836A54B67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6B799FD-DB4D-640D-4CA0-09DBF04477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1271" y="139330"/>
            <a:ext cx="5433509" cy="4879069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EF553A38-12F1-77C2-F28E-B931A1697269}"/>
              </a:ext>
            </a:extLst>
          </p:cNvPr>
          <p:cNvSpPr/>
          <p:nvPr/>
        </p:nvSpPr>
        <p:spPr>
          <a:xfrm>
            <a:off x="-3532" y="153731"/>
            <a:ext cx="2984937" cy="737450"/>
          </a:xfrm>
          <a:prstGeom prst="roundRect">
            <a:avLst/>
          </a:prstGeom>
          <a:blipFill dpi="0" rotWithShape="1">
            <a:blip r:embed="rId3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1800"/>
              </a:spcAft>
            </a:pPr>
            <a:r>
              <a:rPr lang="en-US" sz="28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Grid Negative Example:</a:t>
            </a:r>
          </a:p>
        </p:txBody>
      </p:sp>
      <p:sp>
        <p:nvSpPr>
          <p:cNvPr id="7" name="Arrow: Bent 6">
            <a:extLst>
              <a:ext uri="{FF2B5EF4-FFF2-40B4-BE49-F238E27FC236}">
                <a16:creationId xmlns:a16="http://schemas.microsoft.com/office/drawing/2014/main" id="{01DF1173-6108-2BB5-8420-AFE69700D67F}"/>
              </a:ext>
            </a:extLst>
          </p:cNvPr>
          <p:cNvSpPr/>
          <p:nvPr/>
        </p:nvSpPr>
        <p:spPr>
          <a:xfrm rot="5400000">
            <a:off x="7019365" y="472569"/>
            <a:ext cx="1037344" cy="922085"/>
          </a:xfrm>
          <a:prstGeom prst="bentArrow">
            <a:avLst>
              <a:gd name="adj1" fmla="val 25000"/>
              <a:gd name="adj2" fmla="val 25000"/>
              <a:gd name="adj3" fmla="val 47353"/>
              <a:gd name="adj4" fmla="val 74338"/>
            </a:avLst>
          </a:prstGeom>
          <a:solidFill>
            <a:schemeClr val="accent2">
              <a:lumMod val="40000"/>
              <a:lumOff val="60000"/>
              <a:alpha val="90000"/>
            </a:schemeClr>
          </a:solidFill>
          <a:ln>
            <a:solidFill>
              <a:schemeClr val="bg2">
                <a:lumMod val="25000"/>
                <a:alpha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AF9A15-4E64-2ACB-8CE5-439C11498AAA}"/>
              </a:ext>
            </a:extLst>
          </p:cNvPr>
          <p:cNvSpPr txBox="1"/>
          <p:nvPr/>
        </p:nvSpPr>
        <p:spPr>
          <a:xfrm>
            <a:off x="7541987" y="887507"/>
            <a:ext cx="44940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buClr>
                <a:schemeClr val="tx1"/>
              </a:buClr>
            </a:pPr>
            <a:r>
              <a:rPr lang="en-US" sz="16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S2</a:t>
            </a:r>
          </a:p>
        </p:txBody>
      </p:sp>
    </p:spTree>
    <p:extLst>
      <p:ext uri="{BB962C8B-B14F-4D97-AF65-F5344CB8AC3E}">
        <p14:creationId xmlns:p14="http://schemas.microsoft.com/office/powerpoint/2010/main" val="407001790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2D878D-473F-B64D-827D-8F5663B685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2590C84B-427E-6A92-C467-C6042E988028}"/>
              </a:ext>
            </a:extLst>
          </p:cNvPr>
          <p:cNvSpPr/>
          <p:nvPr/>
        </p:nvSpPr>
        <p:spPr>
          <a:xfrm>
            <a:off x="-1" y="1994413"/>
            <a:ext cx="9144001" cy="852717"/>
          </a:xfrm>
          <a:prstGeom prst="roundRect">
            <a:avLst/>
          </a:prstGeom>
          <a:blipFill dpi="0" rotWithShape="1">
            <a:blip r:embed="rId2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40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Experiments</a:t>
            </a:r>
          </a:p>
        </p:txBody>
      </p:sp>
    </p:spTree>
    <p:extLst>
      <p:ext uri="{BB962C8B-B14F-4D97-AF65-F5344CB8AC3E}">
        <p14:creationId xmlns:p14="http://schemas.microsoft.com/office/powerpoint/2010/main" val="16676164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912084-D3C9-D977-3170-1ED95EE8EE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71075B79-357D-7CA8-6FC1-F3C74AB32C79}"/>
              </a:ext>
            </a:extLst>
          </p:cNvPr>
          <p:cNvSpPr/>
          <p:nvPr/>
        </p:nvSpPr>
        <p:spPr>
          <a:xfrm>
            <a:off x="-1" y="10956"/>
            <a:ext cx="9144001" cy="852717"/>
          </a:xfrm>
          <a:prstGeom prst="roundRect">
            <a:avLst/>
          </a:prstGeom>
          <a:blipFill dpi="0" rotWithShape="1">
            <a:blip r:embed="rId2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28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Experimental Design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1B2AAC50-CFF1-DE72-96B1-034B9F483E02}"/>
              </a:ext>
            </a:extLst>
          </p:cNvPr>
          <p:cNvSpPr/>
          <p:nvPr/>
        </p:nvSpPr>
        <p:spPr>
          <a:xfrm>
            <a:off x="176982" y="1051003"/>
            <a:ext cx="4288650" cy="3045798"/>
          </a:xfrm>
          <a:prstGeom prst="roundRect">
            <a:avLst/>
          </a:prstGeom>
          <a:noFill/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We used maps from the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popular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grid-based path-finding benchmark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to ensure that our research is based on real and varied OMSPPs.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The maps are categorized into five main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domains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(cities, games, mazes, random, and rooms).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We selected five of the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largest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and most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diverse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maps for each domain.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46360E6-50D4-1150-5F19-4D062C9B58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999" y="1329756"/>
            <a:ext cx="1241994" cy="124199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948BEC6-6E46-CABF-4E32-94620B3546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4437" y="1329756"/>
            <a:ext cx="1241994" cy="124199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9367DDE-62E4-80E7-BE22-149BF1C2FF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36875" y="1329756"/>
            <a:ext cx="1241994" cy="124199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45E84F3-B9F6-F24B-2F41-D10DC87419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92996" y="3224924"/>
            <a:ext cx="1246239" cy="124623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1E02EE5-D9DF-4A94-AF88-AC49F4FAE3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13755" y="3220677"/>
            <a:ext cx="1246240" cy="124624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9CBF137-3D0D-913E-B190-D895D5257F3B}"/>
              </a:ext>
            </a:extLst>
          </p:cNvPr>
          <p:cNvSpPr txBox="1"/>
          <p:nvPr/>
        </p:nvSpPr>
        <p:spPr>
          <a:xfrm>
            <a:off x="4571999" y="1051002"/>
            <a:ext cx="1211836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Cities</a:t>
            </a:r>
            <a:endParaRPr lang="he-IL" sz="1100" b="1" dirty="0">
              <a:solidFill>
                <a:schemeClr val="tx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ADA987B-E9D7-61A7-C784-10EC9767C590}"/>
              </a:ext>
            </a:extLst>
          </p:cNvPr>
          <p:cNvSpPr txBox="1"/>
          <p:nvPr/>
        </p:nvSpPr>
        <p:spPr>
          <a:xfrm>
            <a:off x="6034595" y="1051002"/>
            <a:ext cx="1211836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Games</a:t>
            </a:r>
            <a:endParaRPr lang="he-IL" sz="1100" b="1" dirty="0">
              <a:solidFill>
                <a:schemeClr val="tx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AE41170-4860-7A78-7B53-E08D492424FC}"/>
              </a:ext>
            </a:extLst>
          </p:cNvPr>
          <p:cNvSpPr txBox="1"/>
          <p:nvPr/>
        </p:nvSpPr>
        <p:spPr>
          <a:xfrm>
            <a:off x="7451954" y="1066242"/>
            <a:ext cx="1211836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Mazes</a:t>
            </a:r>
            <a:endParaRPr lang="he-IL" sz="1100" b="1" dirty="0">
              <a:solidFill>
                <a:schemeClr val="tx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F38D430-E7C7-A38C-2542-BC9AB6CEDA95}"/>
              </a:ext>
            </a:extLst>
          </p:cNvPr>
          <p:cNvSpPr txBox="1"/>
          <p:nvPr/>
        </p:nvSpPr>
        <p:spPr>
          <a:xfrm>
            <a:off x="5208075" y="2959067"/>
            <a:ext cx="1211836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Random</a:t>
            </a:r>
            <a:endParaRPr lang="he-IL" sz="1100" b="1" dirty="0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1A630D2-FE01-1126-DAC7-991940DC520C}"/>
              </a:ext>
            </a:extLst>
          </p:cNvPr>
          <p:cNvSpPr txBox="1"/>
          <p:nvPr/>
        </p:nvSpPr>
        <p:spPr>
          <a:xfrm>
            <a:off x="6794431" y="2959067"/>
            <a:ext cx="1211836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Rooms</a:t>
            </a:r>
            <a:endParaRPr lang="he-IL" sz="11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95166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5902071F-CDE2-41D8-BCFA-431C373990B3}"/>
              </a:ext>
            </a:extLst>
          </p:cNvPr>
          <p:cNvSpPr/>
          <p:nvPr/>
        </p:nvSpPr>
        <p:spPr>
          <a:xfrm>
            <a:off x="-77063" y="0"/>
            <a:ext cx="9221063" cy="1334561"/>
          </a:xfrm>
          <a:prstGeom prst="roundRect">
            <a:avLst/>
          </a:prstGeom>
          <a:blipFill dpi="0" rotWithShape="1">
            <a:blip r:embed="rId3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32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Uninformed Search: k-UCS</a:t>
            </a:r>
          </a:p>
        </p:txBody>
      </p:sp>
      <p:graphicFrame>
        <p:nvGraphicFramePr>
          <p:cNvPr id="150" name="Object 149">
            <a:extLst>
              <a:ext uri="{FF2B5EF4-FFF2-40B4-BE49-F238E27FC236}">
                <a16:creationId xmlns:a16="http://schemas.microsoft.com/office/drawing/2014/main" id="{78E27E68-4188-436F-B2A3-46BC0ED0685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977428" y="5081334"/>
          <a:ext cx="1130300" cy="69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1130400" imgH="69840" progId="Paint.Picture">
                  <p:embed/>
                </p:oleObj>
              </mc:Choice>
              <mc:Fallback>
                <p:oleObj name="Bitmap Image" r:id="rId4" imgW="1130400" imgH="69840" progId="Paint.Picture">
                  <p:embed/>
                  <p:pic>
                    <p:nvPicPr>
                      <p:cNvPr id="150" name="Object 149">
                        <a:extLst>
                          <a:ext uri="{FF2B5EF4-FFF2-40B4-BE49-F238E27FC236}">
                            <a16:creationId xmlns:a16="http://schemas.microsoft.com/office/drawing/2014/main" id="{78E27E68-4188-436F-B2A3-46BC0ED0685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977428" y="5081334"/>
                        <a:ext cx="1130300" cy="69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118A52C-7633-832B-9FC8-BCA5784C7BA3}"/>
              </a:ext>
            </a:extLst>
          </p:cNvPr>
          <p:cNvSpPr/>
          <p:nvPr/>
        </p:nvSpPr>
        <p:spPr>
          <a:xfrm>
            <a:off x="185784" y="570539"/>
            <a:ext cx="4857096" cy="3800714"/>
          </a:xfrm>
          <a:prstGeom prst="roundRect">
            <a:avLst/>
          </a:prstGeom>
          <a:noFill/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Breadth search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without a heuristic guideline.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Effective in cases:</a:t>
            </a:r>
          </a:p>
          <a:p>
            <a:pPr lvl="1">
              <a:lnSpc>
                <a:spcPct val="150000"/>
              </a:lnSpc>
              <a:buClr>
                <a:schemeClr val="tx1"/>
              </a:buClr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	(1) there is no heuristics.</a:t>
            </a:r>
            <a:b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	(2) the heuristics is expensive.</a:t>
            </a:r>
          </a:p>
          <a:p>
            <a:pPr lvl="1">
              <a:lnSpc>
                <a:spcPct val="150000"/>
              </a:lnSpc>
              <a:buClr>
                <a:schemeClr val="tx1"/>
              </a:buClr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	(3) many scattered goals.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Poor in cases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with a relatively small number of goals and good heuristics. </a:t>
            </a:r>
          </a:p>
        </p:txBody>
      </p:sp>
      <p:graphicFrame>
        <p:nvGraphicFramePr>
          <p:cNvPr id="26" name="Object 25">
            <a:extLst>
              <a:ext uri="{FF2B5EF4-FFF2-40B4-BE49-F238E27FC236}">
                <a16:creationId xmlns:a16="http://schemas.microsoft.com/office/drawing/2014/main" id="{AE9D4976-867F-ADDD-C742-A920E9FC189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50998960"/>
              </p:ext>
            </p:extLst>
          </p:nvPr>
        </p:nvGraphicFramePr>
        <p:xfrm>
          <a:off x="4988999" y="1313991"/>
          <a:ext cx="1773675" cy="19372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6" imgW="1325952" imgH="1447871" progId="Excel.Sheet.12">
                  <p:embed/>
                </p:oleObj>
              </mc:Choice>
              <mc:Fallback>
                <p:oleObj name="Worksheet" r:id="rId6" imgW="1325952" imgH="1447871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988999" y="1313991"/>
                        <a:ext cx="1773675" cy="19372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" name="Object 35">
            <a:extLst>
              <a:ext uri="{FF2B5EF4-FFF2-40B4-BE49-F238E27FC236}">
                <a16:creationId xmlns:a16="http://schemas.microsoft.com/office/drawing/2014/main" id="{2D31E17F-3400-B132-7143-8C48E83D782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89705413"/>
              </p:ext>
            </p:extLst>
          </p:nvPr>
        </p:nvGraphicFramePr>
        <p:xfrm>
          <a:off x="6831591" y="2628149"/>
          <a:ext cx="1829254" cy="19308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8" imgW="1371648" imgH="1447871" progId="Excel.Sheet.12">
                  <p:embed/>
                </p:oleObj>
              </mc:Choice>
              <mc:Fallback>
                <p:oleObj name="Worksheet" r:id="rId8" imgW="1371648" imgH="1447871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831591" y="2628149"/>
                        <a:ext cx="1829254" cy="19308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2252793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0BA424-289E-809A-BFE9-98ECA96451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C379E998-FECD-3F53-B2CC-49C281CCC608}"/>
              </a:ext>
            </a:extLst>
          </p:cNvPr>
          <p:cNvSpPr/>
          <p:nvPr/>
        </p:nvSpPr>
        <p:spPr>
          <a:xfrm>
            <a:off x="-1" y="10956"/>
            <a:ext cx="9144001" cy="852717"/>
          </a:xfrm>
          <a:prstGeom prst="roundRect">
            <a:avLst/>
          </a:prstGeom>
          <a:blipFill dpi="0" rotWithShape="1">
            <a:blip r:embed="rId2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28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Experimental Design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A8245B44-23E8-A76D-ECCB-1C0CE7F8BF1E}"/>
              </a:ext>
            </a:extLst>
          </p:cNvPr>
          <p:cNvSpPr/>
          <p:nvPr/>
        </p:nvSpPr>
        <p:spPr>
          <a:xfrm>
            <a:off x="0" y="890982"/>
            <a:ext cx="4745812" cy="2644218"/>
          </a:xfrm>
          <a:prstGeom prst="roundRect">
            <a:avLst/>
          </a:prstGeom>
          <a:noFill/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We conducted experiments on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1250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different configurations of maps and node locations:</a:t>
            </a:r>
            <a:b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(1)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Number of goals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(2, 4, 6, 8, 10).</a:t>
            </a:r>
            <a:b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(2)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Distances between the nodes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.</a:t>
            </a:r>
            <a:b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(3)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Random node locations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.</a:t>
            </a:r>
            <a:b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haroni" panose="02010803020104030203" pitchFamily="2" charset="-79"/>
              <a:ea typeface="Segoe UI Black" panose="020B0A02040204020203" pitchFamily="34" charset="0"/>
              <a:cs typeface="Aharoni" panose="02010803020104030203" pitchFamily="2" charset="-79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6590878-1755-E707-2E50-E711875BC5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999" y="1329756"/>
            <a:ext cx="1241994" cy="124199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20A4809-E6E7-4D03-75DF-3F3B176948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4437" y="1329756"/>
            <a:ext cx="1241994" cy="124199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92D6EF1-025D-E4C5-DC7A-3A26B9C554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36875" y="1329756"/>
            <a:ext cx="1241994" cy="124199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558B5ED-0E0C-529E-7DCC-2C6CB52E04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92996" y="3224924"/>
            <a:ext cx="1246239" cy="124623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7D24D6E-31FF-7613-5898-EA2269A5A5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13755" y="3220677"/>
            <a:ext cx="1246240" cy="124624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383B923-1E0E-E2A4-CFD8-D29987D867FB}"/>
              </a:ext>
            </a:extLst>
          </p:cNvPr>
          <p:cNvSpPr txBox="1"/>
          <p:nvPr/>
        </p:nvSpPr>
        <p:spPr>
          <a:xfrm>
            <a:off x="4571999" y="1051002"/>
            <a:ext cx="1211836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Cities</a:t>
            </a:r>
            <a:endParaRPr lang="he-IL" sz="1100" b="1" dirty="0">
              <a:solidFill>
                <a:schemeClr val="tx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4A06BB6-0628-19A5-DF7D-FDC1E3BDEF81}"/>
              </a:ext>
            </a:extLst>
          </p:cNvPr>
          <p:cNvSpPr txBox="1"/>
          <p:nvPr/>
        </p:nvSpPr>
        <p:spPr>
          <a:xfrm>
            <a:off x="6034595" y="1051002"/>
            <a:ext cx="1211836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Games</a:t>
            </a:r>
            <a:endParaRPr lang="he-IL" sz="1100" b="1" dirty="0">
              <a:solidFill>
                <a:schemeClr val="tx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C347F98-8F60-3B42-8796-6142333DBD3A}"/>
              </a:ext>
            </a:extLst>
          </p:cNvPr>
          <p:cNvSpPr txBox="1"/>
          <p:nvPr/>
        </p:nvSpPr>
        <p:spPr>
          <a:xfrm>
            <a:off x="7451954" y="1066242"/>
            <a:ext cx="1211836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Mazes</a:t>
            </a:r>
            <a:endParaRPr lang="he-IL" sz="1100" b="1" dirty="0">
              <a:solidFill>
                <a:schemeClr val="tx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CA0DE81-6BFE-CF8E-E9D4-6E1F18AF6F34}"/>
              </a:ext>
            </a:extLst>
          </p:cNvPr>
          <p:cNvSpPr txBox="1"/>
          <p:nvPr/>
        </p:nvSpPr>
        <p:spPr>
          <a:xfrm>
            <a:off x="5208075" y="2959067"/>
            <a:ext cx="1211836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Random</a:t>
            </a:r>
            <a:endParaRPr lang="he-IL" sz="1100" b="1" dirty="0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08F6745-D7FE-AFE7-AAA6-8C271CC5F43B}"/>
              </a:ext>
            </a:extLst>
          </p:cNvPr>
          <p:cNvSpPr txBox="1"/>
          <p:nvPr/>
        </p:nvSpPr>
        <p:spPr>
          <a:xfrm>
            <a:off x="6794431" y="2959067"/>
            <a:ext cx="1211836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Rooms</a:t>
            </a:r>
            <a:endParaRPr lang="he-IL" sz="11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970420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C44217-2296-84D7-6003-200ABFE8A4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98A5D9D1-0780-68EE-DBD3-25A87E5AD0F3}"/>
              </a:ext>
            </a:extLst>
          </p:cNvPr>
          <p:cNvSpPr/>
          <p:nvPr/>
        </p:nvSpPr>
        <p:spPr>
          <a:xfrm>
            <a:off x="-1" y="1994413"/>
            <a:ext cx="9144001" cy="852717"/>
          </a:xfrm>
          <a:prstGeom prst="roundRect">
            <a:avLst/>
          </a:prstGeom>
          <a:blipFill dpi="0" rotWithShape="1">
            <a:blip r:embed="rId2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40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Experiments Results</a:t>
            </a:r>
          </a:p>
        </p:txBody>
      </p:sp>
    </p:spTree>
    <p:extLst>
      <p:ext uri="{BB962C8B-B14F-4D97-AF65-F5344CB8AC3E}">
        <p14:creationId xmlns:p14="http://schemas.microsoft.com/office/powerpoint/2010/main" val="341672109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E08AC7-B980-45C0-FB0A-9165F628A1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B77D301F-BFF3-236C-0E15-72E4CF8A3857}"/>
              </a:ext>
            </a:extLst>
          </p:cNvPr>
          <p:cNvSpPr/>
          <p:nvPr/>
        </p:nvSpPr>
        <p:spPr>
          <a:xfrm>
            <a:off x="-1" y="10956"/>
            <a:ext cx="9144001" cy="852717"/>
          </a:xfrm>
          <a:prstGeom prst="roundRect">
            <a:avLst/>
          </a:prstGeom>
          <a:blipFill dpi="0" rotWithShape="1">
            <a:blip r:embed="rId2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28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Performance Comparison by Depth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EE70D15B-7433-9CA8-FCCD-3C7E9347916C}"/>
              </a:ext>
            </a:extLst>
          </p:cNvPr>
          <p:cNvSpPr/>
          <p:nvPr/>
        </p:nvSpPr>
        <p:spPr>
          <a:xfrm>
            <a:off x="635161" y="1249641"/>
            <a:ext cx="3510119" cy="2644218"/>
          </a:xfrm>
          <a:prstGeom prst="roundRect">
            <a:avLst/>
          </a:prstGeom>
          <a:noFill/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spcAft>
                <a:spcPts val="600"/>
              </a:spcAft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u="sng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Depth 1: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Reduced explored nodes in 77% of cases.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u="sng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Depth 2: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Added 7% more improved cases.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u="sng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Depth &gt; 2: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No significant change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.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u="sng" dirty="0">
                <a:solidFill>
                  <a:schemeClr val="accent6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Conclusion: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Depth 2 appears to be the most effective depth for deepening.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79AE5A-F67D-9879-B596-5634C4F8DD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3976" y="1207005"/>
            <a:ext cx="3672847" cy="2729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50460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2B37C3-5EE2-B535-DBA9-40A8E0A4A9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960A7C51-B10D-49C7-14A7-AD8A12BA51F2}"/>
              </a:ext>
            </a:extLst>
          </p:cNvPr>
          <p:cNvSpPr/>
          <p:nvPr/>
        </p:nvSpPr>
        <p:spPr>
          <a:xfrm>
            <a:off x="-1" y="10956"/>
            <a:ext cx="9144001" cy="852717"/>
          </a:xfrm>
          <a:prstGeom prst="roundRect">
            <a:avLst/>
          </a:prstGeom>
          <a:blipFill dpi="0" rotWithShape="1">
            <a:blip r:embed="rId2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28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Exploration Reduction by Depth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CAC7A162-4AF1-3AB9-22E6-8CB25EB68AC3}"/>
              </a:ext>
            </a:extLst>
          </p:cNvPr>
          <p:cNvSpPr/>
          <p:nvPr/>
        </p:nvSpPr>
        <p:spPr>
          <a:xfrm>
            <a:off x="462361" y="1514757"/>
            <a:ext cx="3694470" cy="2644218"/>
          </a:xfrm>
          <a:prstGeom prst="roundRect">
            <a:avLst/>
          </a:prstGeom>
          <a:noFill/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spcAft>
                <a:spcPts val="600"/>
              </a:spcAft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u="sng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Depth 1: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Minor reduction in explored nodes (1%).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u="sng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Depth 2: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Significant reduction (14%).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u="sng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Depth &gt; 2: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No further gain.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u="sng" dirty="0">
                <a:solidFill>
                  <a:schemeClr val="accent2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Conclusion: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Depth 2 appears to be the most effective depth for deepening.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Clr>
                <a:schemeClr val="tx1"/>
              </a:buClr>
              <a:buFont typeface="Wingdings" panose="05000000000000000000" pitchFamily="2" charset="2"/>
              <a:buChar char="Ø"/>
            </a:pP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haroni" panose="02010803020104030203" pitchFamily="2" charset="-79"/>
              <a:ea typeface="Segoe UI Black" panose="020B0A02040204020203" pitchFamily="34" charset="0"/>
              <a:cs typeface="Aharoni" panose="02010803020104030203" pitchFamily="2" charset="-79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4B148D5-4D31-4F23-71CF-EAC2D916F06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156831" y="1339434"/>
            <a:ext cx="4300737" cy="2743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99068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76CC4A-38C8-EA43-FBA9-C567321221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211F46DA-C573-843A-D352-15F7F6665152}"/>
              </a:ext>
            </a:extLst>
          </p:cNvPr>
          <p:cNvSpPr/>
          <p:nvPr/>
        </p:nvSpPr>
        <p:spPr>
          <a:xfrm>
            <a:off x="-1" y="10956"/>
            <a:ext cx="9144001" cy="852717"/>
          </a:xfrm>
          <a:prstGeom prst="roundRect">
            <a:avLst/>
          </a:prstGeom>
          <a:blipFill dpi="0" rotWithShape="1">
            <a:blip r:embed="rId2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28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Time Reduction by Depth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183AC602-8055-9D6E-3D83-4D953B0B9C18}"/>
              </a:ext>
            </a:extLst>
          </p:cNvPr>
          <p:cNvSpPr/>
          <p:nvPr/>
        </p:nvSpPr>
        <p:spPr>
          <a:xfrm>
            <a:off x="607141" y="1449183"/>
            <a:ext cx="4109639" cy="2644218"/>
          </a:xfrm>
          <a:prstGeom prst="roundRect">
            <a:avLst/>
          </a:prstGeom>
          <a:noFill/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spcAft>
                <a:spcPts val="600"/>
              </a:spcAft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Strong correlation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between explored nodes and time complexity.	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Node exploration is significantly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more time-consuming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than heuristic lower bounds.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u="sng" dirty="0">
                <a:solidFill>
                  <a:schemeClr val="accent2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Conclusion:</a:t>
            </a:r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From now on, explored nodes will be our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primary performance metric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0C5FE93-6496-F503-6A32-2FFA41F9BDC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341076" y="985440"/>
            <a:ext cx="2799542" cy="178585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8E78266-D817-C66D-23C5-1A7B0AC93D4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494870" y="3015547"/>
            <a:ext cx="2491954" cy="1729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56908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176F7D-F2FA-B036-DBDC-77E3C814D5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F8F05F6C-A85D-494B-A5AB-5583CF65046B}"/>
              </a:ext>
            </a:extLst>
          </p:cNvPr>
          <p:cNvSpPr/>
          <p:nvPr/>
        </p:nvSpPr>
        <p:spPr>
          <a:xfrm>
            <a:off x="-1" y="10956"/>
            <a:ext cx="9144001" cy="1083444"/>
          </a:xfrm>
          <a:prstGeom prst="roundRect">
            <a:avLst/>
          </a:prstGeom>
          <a:blipFill dpi="0" rotWithShape="1">
            <a:blip r:embed="rId2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28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Changed Nodes by Depth</a:t>
            </a:r>
            <a:br>
              <a:rPr lang="en-US" sz="28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18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(related to all graph nodes)</a:t>
            </a:r>
            <a:endParaRPr lang="en-US" sz="2800" b="1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4B42F9-A57A-ECDA-2D51-A03EABC1A04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020031" y="1552812"/>
            <a:ext cx="4300737" cy="2743476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2F30E94-675F-6580-90DF-DC34187D4390}"/>
              </a:ext>
            </a:extLst>
          </p:cNvPr>
          <p:cNvSpPr/>
          <p:nvPr/>
        </p:nvSpPr>
        <p:spPr>
          <a:xfrm>
            <a:off x="302400" y="1105052"/>
            <a:ext cx="3717631" cy="3645688"/>
          </a:xfrm>
          <a:prstGeom prst="roundRect">
            <a:avLst/>
          </a:prstGeom>
          <a:noFill/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spcAft>
                <a:spcPts val="1200"/>
              </a:spcAft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u="sng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Depth 1: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Minimal changed nodes (&lt;1%).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The optimal path is short relative to the graph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, and each optimal node affects at most 2 others.</a:t>
            </a:r>
          </a:p>
          <a:p>
            <a:pPr marL="285750" indent="-285750">
              <a:spcAft>
                <a:spcPts val="1200"/>
              </a:spcAft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u="sng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Depth 2: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Noticeable changed nodes (9%). Nodes updated in depth[1]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can each influence ~3 more nodes.</a:t>
            </a:r>
          </a:p>
          <a:p>
            <a:pPr marL="285750" indent="-285750">
              <a:spcAft>
                <a:spcPts val="1200"/>
              </a:spcAft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u="sng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Depth &gt; 2: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Gradual decline (6%, 5%, 4%). Further depths only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narrow the gap between h and h*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.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haroni" panose="02010803020104030203" pitchFamily="2" charset="-79"/>
              <a:ea typeface="Segoe UI Black" panose="020B0A02040204020203" pitchFamily="34" charset="0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51331581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D827F4-8C1F-EB59-6028-9A70CB5AC6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584063F9-740B-C973-6C39-98BEFAD95FBD}"/>
              </a:ext>
            </a:extLst>
          </p:cNvPr>
          <p:cNvSpPr/>
          <p:nvPr/>
        </p:nvSpPr>
        <p:spPr>
          <a:xfrm>
            <a:off x="-1" y="1994413"/>
            <a:ext cx="9144001" cy="852717"/>
          </a:xfrm>
          <a:prstGeom prst="roundRect">
            <a:avLst/>
          </a:prstGeom>
          <a:blipFill dpi="0" rotWithShape="1">
            <a:blip r:embed="rId2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40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Detailed Statistics for Depth 2</a:t>
            </a:r>
          </a:p>
        </p:txBody>
      </p:sp>
    </p:spTree>
    <p:extLst>
      <p:ext uri="{BB962C8B-B14F-4D97-AF65-F5344CB8AC3E}">
        <p14:creationId xmlns:p14="http://schemas.microsoft.com/office/powerpoint/2010/main" val="241941684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F6EAF8-DCAC-CE9D-68AB-A16AB1BFCE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F3ACBF8C-8C7F-0B8D-8F54-AEDC244814CD}"/>
              </a:ext>
            </a:extLst>
          </p:cNvPr>
          <p:cNvSpPr/>
          <p:nvPr/>
        </p:nvSpPr>
        <p:spPr>
          <a:xfrm>
            <a:off x="-1" y="10956"/>
            <a:ext cx="9144001" cy="682943"/>
          </a:xfrm>
          <a:prstGeom prst="roundRect">
            <a:avLst/>
          </a:prstGeom>
          <a:blipFill dpi="0" rotWithShape="1">
            <a:blip r:embed="rId2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28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Graph Size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E97AC35C-B17A-BD28-450B-659E5FBC73D7}"/>
              </a:ext>
            </a:extLst>
          </p:cNvPr>
          <p:cNvSpPr/>
          <p:nvPr/>
        </p:nvSpPr>
        <p:spPr>
          <a:xfrm>
            <a:off x="302400" y="1135112"/>
            <a:ext cx="3312941" cy="3256888"/>
          </a:xfrm>
          <a:prstGeom prst="roundRect">
            <a:avLst/>
          </a:prstGeom>
          <a:noFill/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Most graphs used in the experiments (71%) have between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200k and 400k reachable nodes.</a:t>
            </a:r>
            <a:b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endParaRPr lang="en-US" dirty="0">
              <a:solidFill>
                <a:schemeClr val="accent1">
                  <a:lumMod val="20000"/>
                  <a:lumOff val="80000"/>
                </a:schemeClr>
              </a:solidFill>
              <a:latin typeface="Aharoni" panose="02010803020104030203" pitchFamily="2" charset="-79"/>
              <a:ea typeface="Segoe UI Black" panose="020B0A02040204020203" pitchFamily="34" charset="0"/>
              <a:cs typeface="Aharoni" panose="02010803020104030203" pitchFamily="2" charset="-79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No significant correlation 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was observed between graph size and algorithm efficiency.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F204812-2B16-3A14-408B-B40D0A6D2C4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615342" y="954323"/>
            <a:ext cx="5226257" cy="186843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AEBFB35-A3D6-BDB6-1E47-1C2B1B5A506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615342" y="3029831"/>
            <a:ext cx="5226257" cy="1868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8319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79453B-24DB-1C8F-555A-AE3E535D82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C23EC3EA-5EE9-E59D-9AC8-A37719C4C147}"/>
              </a:ext>
            </a:extLst>
          </p:cNvPr>
          <p:cNvSpPr/>
          <p:nvPr/>
        </p:nvSpPr>
        <p:spPr>
          <a:xfrm>
            <a:off x="-1" y="10956"/>
            <a:ext cx="9144001" cy="682943"/>
          </a:xfrm>
          <a:prstGeom prst="roundRect">
            <a:avLst/>
          </a:prstGeom>
          <a:blipFill dpi="0" rotWithShape="1">
            <a:blip r:embed="rId2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28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Obstacle-Density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BA72548C-07DF-FAEE-D914-522FE7C4206B}"/>
              </a:ext>
            </a:extLst>
          </p:cNvPr>
          <p:cNvSpPr/>
          <p:nvPr/>
        </p:nvSpPr>
        <p:spPr>
          <a:xfrm>
            <a:off x="302400" y="1135112"/>
            <a:ext cx="3312941" cy="3256888"/>
          </a:xfrm>
          <a:prstGeom prst="roundRect">
            <a:avLst/>
          </a:prstGeom>
          <a:noFill/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Most graphs used in the experiments (72%) have a relatively low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obstacle density (10% - 30%).</a:t>
            </a:r>
            <a:b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endParaRPr lang="en-US" dirty="0">
              <a:solidFill>
                <a:schemeClr val="accent1">
                  <a:lumMod val="20000"/>
                  <a:lumOff val="80000"/>
                </a:schemeClr>
              </a:solidFill>
              <a:latin typeface="Aharoni" panose="02010803020104030203" pitchFamily="2" charset="-79"/>
              <a:ea typeface="Segoe UI Black" panose="020B0A02040204020203" pitchFamily="34" charset="0"/>
              <a:cs typeface="Aharoni" panose="02010803020104030203" pitchFamily="2" charset="-79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The best performance was achieved in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highly dense grids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(&gt;30% reduction at densities &gt;80%).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6B12390-1425-976C-7E03-96D8C0E84D3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615342" y="1046388"/>
            <a:ext cx="5226258" cy="168430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41BB0A0-9933-5922-F431-4F5D273C48B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615341" y="3121896"/>
            <a:ext cx="5226258" cy="1684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44008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6232A4-3877-CFAE-9D6A-8283777090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4F8A52D6-CB0A-0050-6BF2-96E9CC2F4431}"/>
              </a:ext>
            </a:extLst>
          </p:cNvPr>
          <p:cNvSpPr/>
          <p:nvPr/>
        </p:nvSpPr>
        <p:spPr>
          <a:xfrm>
            <a:off x="-1" y="10956"/>
            <a:ext cx="9144001" cy="682943"/>
          </a:xfrm>
          <a:prstGeom prst="roundRect">
            <a:avLst/>
          </a:prstGeom>
          <a:blipFill dpi="0" rotWithShape="1">
            <a:blip r:embed="rId2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28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Start-Goal Manhattan-Distance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7CF55118-403E-0978-05EB-522DFD2860FD}"/>
              </a:ext>
            </a:extLst>
          </p:cNvPr>
          <p:cNvSpPr/>
          <p:nvPr/>
        </p:nvSpPr>
        <p:spPr>
          <a:xfrm>
            <a:off x="302400" y="1135112"/>
            <a:ext cx="3312941" cy="3256888"/>
          </a:xfrm>
          <a:prstGeom prst="roundRect">
            <a:avLst/>
          </a:prstGeom>
          <a:noFill/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In most experiments (58%), the start–goal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distance was below 30% of the grid shape 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(width + height).</a:t>
            </a:r>
            <a:b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endParaRPr lang="he-IL" dirty="0">
              <a:solidFill>
                <a:schemeClr val="accent1">
                  <a:lumMod val="20000"/>
                  <a:lumOff val="80000"/>
                </a:schemeClr>
              </a:solidFill>
              <a:latin typeface="Aharoni" panose="02010803020104030203" pitchFamily="2" charset="-79"/>
              <a:ea typeface="Segoe UI Black" panose="020B0A02040204020203" pitchFamily="34" charset="0"/>
              <a:cs typeface="Aharoni" panose="02010803020104030203" pitchFamily="2" charset="-79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No significant correlation 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was observed between start-goal distance and algorithm efficiency.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74C87A6-A723-7E9A-1C49-A7EA530A33B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167284" y="1152840"/>
            <a:ext cx="2465657" cy="15728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92E5B5C-AA22-22AD-7913-96CCF46F9BB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167283" y="2858891"/>
            <a:ext cx="2465657" cy="1572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6791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5902071F-CDE2-41D8-BCFA-431C373990B3}"/>
              </a:ext>
            </a:extLst>
          </p:cNvPr>
          <p:cNvSpPr/>
          <p:nvPr/>
        </p:nvSpPr>
        <p:spPr>
          <a:xfrm>
            <a:off x="-77063" y="0"/>
            <a:ext cx="9221063" cy="1334561"/>
          </a:xfrm>
          <a:prstGeom prst="roundRect">
            <a:avLst/>
          </a:prstGeom>
          <a:blipFill dpi="0" rotWithShape="1">
            <a:blip r:embed="rId3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32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Iterative Search: kxA*</a:t>
            </a:r>
          </a:p>
        </p:txBody>
      </p:sp>
      <p:graphicFrame>
        <p:nvGraphicFramePr>
          <p:cNvPr id="150" name="Object 149">
            <a:extLst>
              <a:ext uri="{FF2B5EF4-FFF2-40B4-BE49-F238E27FC236}">
                <a16:creationId xmlns:a16="http://schemas.microsoft.com/office/drawing/2014/main" id="{78E27E68-4188-436F-B2A3-46BC0ED0685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977428" y="5081334"/>
          <a:ext cx="1130300" cy="69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1130400" imgH="69840" progId="Paint.Picture">
                  <p:embed/>
                </p:oleObj>
              </mc:Choice>
              <mc:Fallback>
                <p:oleObj name="Bitmap Image" r:id="rId4" imgW="1130400" imgH="69840" progId="Paint.Picture">
                  <p:embed/>
                  <p:pic>
                    <p:nvPicPr>
                      <p:cNvPr id="150" name="Object 149">
                        <a:extLst>
                          <a:ext uri="{FF2B5EF4-FFF2-40B4-BE49-F238E27FC236}">
                            <a16:creationId xmlns:a16="http://schemas.microsoft.com/office/drawing/2014/main" id="{78E27E68-4188-436F-B2A3-46BC0ED0685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977428" y="5081334"/>
                        <a:ext cx="1130300" cy="69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118A52C-7633-832B-9FC8-BCA5784C7BA3}"/>
              </a:ext>
            </a:extLst>
          </p:cNvPr>
          <p:cNvSpPr/>
          <p:nvPr/>
        </p:nvSpPr>
        <p:spPr>
          <a:xfrm>
            <a:off x="185784" y="570539"/>
            <a:ext cx="4397681" cy="3800714"/>
          </a:xfrm>
          <a:prstGeom prst="roundRect">
            <a:avLst/>
          </a:prstGeom>
          <a:noFill/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Iterative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</a:t>
            </a:r>
            <a:r>
              <a:rPr lang="en-US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k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ordinary A* searches</a:t>
            </a:r>
            <a:b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(each search for each goal).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Effective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in cases with a small number of scattered goals.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The searches are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independent</a:t>
            </a:r>
            <a:b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(no information is shared between them).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Poor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in cases with clustered goals.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7E81C553-FD83-94C7-CD14-87B28603D22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924260"/>
              </p:ext>
            </p:extLst>
          </p:nvPr>
        </p:nvGraphicFramePr>
        <p:xfrm>
          <a:off x="4830299" y="1324085"/>
          <a:ext cx="1773350" cy="1926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6" imgW="1325952" imgH="1440180" progId="Excel.Sheet.12">
                  <p:embed/>
                </p:oleObj>
              </mc:Choice>
              <mc:Fallback>
                <p:oleObj name="Worksheet" r:id="rId6" imgW="1325952" imgH="144018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830299" y="1324085"/>
                        <a:ext cx="1773350" cy="19262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9327A9F1-F1EB-A74D-6429-44852C84D1E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9008712"/>
              </p:ext>
            </p:extLst>
          </p:nvPr>
        </p:nvGraphicFramePr>
        <p:xfrm>
          <a:off x="6746977" y="2719329"/>
          <a:ext cx="1866091" cy="19589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8" imgW="1371648" imgH="1440180" progId="Excel.Sheet.12">
                  <p:embed/>
                </p:oleObj>
              </mc:Choice>
              <mc:Fallback>
                <p:oleObj name="Worksheet" r:id="rId8" imgW="1371648" imgH="144018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746977" y="2719329"/>
                        <a:ext cx="1866091" cy="19589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2848063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69217A-7C46-CA01-54FA-B41F3F0B69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46A4B807-A481-57D7-7329-E8780158DD76}"/>
              </a:ext>
            </a:extLst>
          </p:cNvPr>
          <p:cNvSpPr/>
          <p:nvPr/>
        </p:nvSpPr>
        <p:spPr>
          <a:xfrm>
            <a:off x="-1" y="10956"/>
            <a:ext cx="9144001" cy="682943"/>
          </a:xfrm>
          <a:prstGeom prst="roundRect">
            <a:avLst/>
          </a:prstGeom>
          <a:blipFill dpi="0" rotWithShape="1">
            <a:blip r:embed="rId2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28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Normalized Manhattan-Distance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6BD6656-3780-ADF2-51D7-1FF2DAAB93CD}"/>
              </a:ext>
            </a:extLst>
          </p:cNvPr>
          <p:cNvSpPr/>
          <p:nvPr/>
        </p:nvSpPr>
        <p:spPr>
          <a:xfrm>
            <a:off x="302400" y="1135112"/>
            <a:ext cx="3312941" cy="3256888"/>
          </a:xfrm>
          <a:prstGeom prst="roundRect">
            <a:avLst/>
          </a:prstGeom>
          <a:noFill/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In most experiments (58%), the start–goal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distance was below 30% of the grid shape 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(width + height).</a:t>
            </a:r>
            <a:b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endParaRPr lang="he-IL" dirty="0">
              <a:solidFill>
                <a:schemeClr val="accent1">
                  <a:lumMod val="20000"/>
                  <a:lumOff val="80000"/>
                </a:schemeClr>
              </a:solidFill>
              <a:latin typeface="Aharoni" panose="02010803020104030203" pitchFamily="2" charset="-79"/>
              <a:ea typeface="Segoe UI Black" panose="020B0A02040204020203" pitchFamily="34" charset="0"/>
              <a:cs typeface="Aharoni" panose="02010803020104030203" pitchFamily="2" charset="-79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No significant correlation 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was observed between start-goal distance and algorithm efficiency.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9D39FB-E5AA-E4E7-026F-99EB90597D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4838" y="832815"/>
            <a:ext cx="4666761" cy="1874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58325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A699CB-8C1A-AC9D-43A1-2F14128AB9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3DEE20BF-6ACD-4771-438C-1B3FD1363087}"/>
              </a:ext>
            </a:extLst>
          </p:cNvPr>
          <p:cNvSpPr/>
          <p:nvPr/>
        </p:nvSpPr>
        <p:spPr>
          <a:xfrm>
            <a:off x="-1" y="10956"/>
            <a:ext cx="9144001" cy="682943"/>
          </a:xfrm>
          <a:prstGeom prst="roundRect">
            <a:avLst/>
          </a:prstGeom>
          <a:blipFill dpi="0" rotWithShape="1">
            <a:blip r:embed="rId2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28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Statistics by Heuristic-Quality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8BF0B27-378C-2F92-CAB4-3C1929570F57}"/>
              </a:ext>
            </a:extLst>
          </p:cNvPr>
          <p:cNvSpPr/>
          <p:nvPr/>
        </p:nvSpPr>
        <p:spPr>
          <a:xfrm>
            <a:off x="302400" y="1135112"/>
            <a:ext cx="3312941" cy="3256888"/>
          </a:xfrm>
          <a:prstGeom prst="roundRect">
            <a:avLst/>
          </a:prstGeom>
          <a:noFill/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Most experiments used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high-quality heuristics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(64% had heuristic quality ≥ 80).</a:t>
            </a:r>
            <a:b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endParaRPr lang="he-IL" dirty="0">
              <a:solidFill>
                <a:schemeClr val="accent1">
                  <a:lumMod val="20000"/>
                  <a:lumOff val="80000"/>
                </a:schemeClr>
              </a:solidFill>
              <a:latin typeface="Aharoni" panose="02010803020104030203" pitchFamily="2" charset="-79"/>
              <a:ea typeface="Segoe UI Black" panose="020B0A02040204020203" pitchFamily="34" charset="0"/>
              <a:cs typeface="Aharoni" panose="02010803020104030203" pitchFamily="2" charset="-79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Peak performance 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occurred at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mid-range quality 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(40-50% reduction at heuristic quality 50-80%).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1B8F707-8371-07B6-0F32-C85B7FBFE96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958625" y="1223322"/>
            <a:ext cx="4882976" cy="14318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645C76E-8B3E-5039-0424-E5253673E90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958624" y="2929373"/>
            <a:ext cx="4882976" cy="1431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69559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B47C31-6E39-E81E-F503-CC808E9FD5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6C5AC7B7-3E23-3C56-C9D3-98198A69F159}"/>
              </a:ext>
            </a:extLst>
          </p:cNvPr>
          <p:cNvSpPr/>
          <p:nvPr/>
        </p:nvSpPr>
        <p:spPr>
          <a:xfrm>
            <a:off x="-1" y="10956"/>
            <a:ext cx="9144001" cy="682943"/>
          </a:xfrm>
          <a:prstGeom prst="roundRect">
            <a:avLst/>
          </a:prstGeom>
          <a:blipFill dpi="0" rotWithShape="1">
            <a:blip r:embed="rId2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28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Statistics by Number of Goals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B7D2BAA5-7CDA-74F5-F8A1-BCDF755F4557}"/>
              </a:ext>
            </a:extLst>
          </p:cNvPr>
          <p:cNvSpPr/>
          <p:nvPr/>
        </p:nvSpPr>
        <p:spPr>
          <a:xfrm>
            <a:off x="441927" y="868712"/>
            <a:ext cx="4039201" cy="3256888"/>
          </a:xfrm>
          <a:prstGeom prst="roundRect">
            <a:avLst/>
          </a:prstGeom>
          <a:noFill/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Going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from 2 to 4 goals 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yields a significant improvement</a:t>
            </a:r>
            <a:b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(14% → 21% reduction in exploration).</a:t>
            </a:r>
            <a:b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endParaRPr lang="he-IL" dirty="0">
              <a:solidFill>
                <a:schemeClr val="accent1">
                  <a:lumMod val="20000"/>
                  <a:lumOff val="80000"/>
                </a:schemeClr>
              </a:solidFill>
              <a:latin typeface="Aharoni" panose="02010803020104030203" pitchFamily="2" charset="-79"/>
              <a:ea typeface="Segoe UI Black" panose="020B0A02040204020203" pitchFamily="34" charset="0"/>
              <a:cs typeface="Aharoni" panose="02010803020104030203" pitchFamily="2" charset="-79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From 4 to 10 goals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, the benefit plateaus (stabilizing around 20-21%).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7C45C32-1EDE-387C-E1DD-326A48819BB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662872" y="1282440"/>
            <a:ext cx="3452469" cy="2202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99280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52A1F2-F3A0-D7A3-3A38-F2CE3AFBB1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9D992BC0-AF25-E7E9-F6CE-DC9C9486DDCC}"/>
              </a:ext>
            </a:extLst>
          </p:cNvPr>
          <p:cNvSpPr/>
          <p:nvPr/>
        </p:nvSpPr>
        <p:spPr>
          <a:xfrm>
            <a:off x="-1" y="10956"/>
            <a:ext cx="9144001" cy="682943"/>
          </a:xfrm>
          <a:prstGeom prst="roundRect">
            <a:avLst/>
          </a:prstGeom>
          <a:blipFill dpi="0" rotWithShape="1">
            <a:blip r:embed="rId2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28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Statistics by Number of Goals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615165C-E9B1-E6A5-D574-9712B76C8C57}"/>
              </a:ext>
            </a:extLst>
          </p:cNvPr>
          <p:cNvSpPr/>
          <p:nvPr/>
        </p:nvSpPr>
        <p:spPr>
          <a:xfrm>
            <a:off x="441927" y="868712"/>
            <a:ext cx="4039201" cy="3256888"/>
          </a:xfrm>
          <a:prstGeom prst="roundRect">
            <a:avLst/>
          </a:prstGeom>
          <a:noFill/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Going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from 2 to 4 goals 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yields a significant improvement</a:t>
            </a:r>
            <a:b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(14% → 21% reduction in exploration).</a:t>
            </a:r>
            <a:b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endParaRPr lang="he-IL" dirty="0">
              <a:solidFill>
                <a:schemeClr val="accent1">
                  <a:lumMod val="20000"/>
                  <a:lumOff val="80000"/>
                </a:schemeClr>
              </a:solidFill>
              <a:latin typeface="Aharoni" panose="02010803020104030203" pitchFamily="2" charset="-79"/>
              <a:ea typeface="Segoe UI Black" panose="020B0A02040204020203" pitchFamily="34" charset="0"/>
              <a:cs typeface="Aharoni" panose="02010803020104030203" pitchFamily="2" charset="-79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From 4 to 10 goals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, the benefit plateaus (stabilizing around 20-21%).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879157-6C23-E203-FBF0-05229C4C33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999" y="1395976"/>
            <a:ext cx="3452470" cy="2202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14409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D8A465-012D-9F44-A591-657DF116DD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8DA1A7BD-4886-66E2-5FAD-C1091197EBAD}"/>
              </a:ext>
            </a:extLst>
          </p:cNvPr>
          <p:cNvSpPr/>
          <p:nvPr/>
        </p:nvSpPr>
        <p:spPr>
          <a:xfrm>
            <a:off x="-1" y="1994413"/>
            <a:ext cx="9144001" cy="852717"/>
          </a:xfrm>
          <a:prstGeom prst="roundRect">
            <a:avLst/>
          </a:prstGeom>
          <a:blipFill dpi="0" rotWithShape="1">
            <a:blip r:embed="rId2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40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Conclusions:</a:t>
            </a:r>
          </a:p>
        </p:txBody>
      </p:sp>
    </p:spTree>
    <p:extLst>
      <p:ext uri="{BB962C8B-B14F-4D97-AF65-F5344CB8AC3E}">
        <p14:creationId xmlns:p14="http://schemas.microsoft.com/office/powerpoint/2010/main" val="42466878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6D1609-304F-2297-EA21-FB0AC8EADA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5B97DB26-11C1-300D-ED0F-B9AED88181B0}"/>
              </a:ext>
            </a:extLst>
          </p:cNvPr>
          <p:cNvSpPr/>
          <p:nvPr/>
        </p:nvSpPr>
        <p:spPr>
          <a:xfrm>
            <a:off x="-1" y="10956"/>
            <a:ext cx="9144001" cy="682943"/>
          </a:xfrm>
          <a:prstGeom prst="roundRect">
            <a:avLst/>
          </a:prstGeom>
          <a:blipFill dpi="0" rotWithShape="1">
            <a:blip r:embed="rId2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28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experiments show: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EFF9F0D-71E9-3024-7340-34D251141B93}"/>
              </a:ext>
            </a:extLst>
          </p:cNvPr>
          <p:cNvSpPr/>
          <p:nvPr/>
        </p:nvSpPr>
        <p:spPr>
          <a:xfrm>
            <a:off x="477328" y="1037004"/>
            <a:ext cx="8022616" cy="3549396"/>
          </a:xfrm>
          <a:prstGeom prst="roundRect">
            <a:avLst/>
          </a:prstGeom>
          <a:noFill/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spcAft>
                <a:spcPts val="1200"/>
              </a:spcAft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Improving backward search by lower bounding adjacent nodes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is more effective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than without bounding.</a:t>
            </a:r>
          </a:p>
          <a:p>
            <a:pPr marL="285750" indent="-285750">
              <a:lnSpc>
                <a:spcPct val="150000"/>
              </a:lnSpc>
              <a:spcAft>
                <a:spcPts val="1200"/>
              </a:spcAft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Depth 2 is the optimal deepening depth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, improving 84% of cases with an average exploration reduction of 14%.</a:t>
            </a:r>
          </a:p>
          <a:p>
            <a:pPr marL="285750" indent="-285750">
              <a:lnSpc>
                <a:spcPct val="150000"/>
              </a:lnSpc>
              <a:spcAft>
                <a:spcPts val="1200"/>
              </a:spcAft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Node exploration is significantly more time-consuming 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than heuristic lower bounds; therefore, the main performance metric was the number of explored nodes.</a:t>
            </a:r>
          </a:p>
          <a:p>
            <a:pPr marL="285750" indent="-285750">
              <a:lnSpc>
                <a:spcPct val="150000"/>
              </a:lnSpc>
              <a:spcAft>
                <a:spcPts val="1200"/>
              </a:spcAft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The best performance was achieved on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highly dense grids 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(&gt;80% obstacles),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mid-range heuristic quality 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(50-80% quality) and on cases with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4 or more goals 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(no gain beyond 4).</a:t>
            </a:r>
          </a:p>
          <a:p>
            <a:pPr marL="285750" indent="-285750">
              <a:lnSpc>
                <a:spcPct val="150000"/>
              </a:lnSpc>
              <a:spcAft>
                <a:spcPts val="1200"/>
              </a:spcAft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No strong correlation 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was found between algorithm efficiency and either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graph size 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or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start–goal distance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7276615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ACC2F1-5D0F-663C-A565-ABD17E819E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BEEEF98A-DF43-0C7A-C2C0-87E2625B6078}"/>
              </a:ext>
            </a:extLst>
          </p:cNvPr>
          <p:cNvSpPr/>
          <p:nvPr/>
        </p:nvSpPr>
        <p:spPr>
          <a:xfrm>
            <a:off x="-1" y="1994413"/>
            <a:ext cx="9144001" cy="852717"/>
          </a:xfrm>
          <a:prstGeom prst="roundRect">
            <a:avLst/>
          </a:prstGeom>
          <a:blipFill dpi="0" rotWithShape="1">
            <a:blip r:embed="rId2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40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END</a:t>
            </a:r>
          </a:p>
        </p:txBody>
      </p:sp>
    </p:spTree>
    <p:extLst>
      <p:ext uri="{BB962C8B-B14F-4D97-AF65-F5344CB8AC3E}">
        <p14:creationId xmlns:p14="http://schemas.microsoft.com/office/powerpoint/2010/main" val="5958984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5902071F-CDE2-41D8-BCFA-431C373990B3}"/>
              </a:ext>
            </a:extLst>
          </p:cNvPr>
          <p:cNvSpPr/>
          <p:nvPr/>
        </p:nvSpPr>
        <p:spPr>
          <a:xfrm>
            <a:off x="-58845" y="-10476"/>
            <a:ext cx="9221063" cy="1334561"/>
          </a:xfrm>
          <a:prstGeom prst="roundRect">
            <a:avLst/>
          </a:prstGeom>
          <a:blipFill dpi="0" rotWithShape="1">
            <a:blip r:embed="rId3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32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Aggregative Search: kA*</a:t>
            </a:r>
          </a:p>
        </p:txBody>
      </p:sp>
      <p:graphicFrame>
        <p:nvGraphicFramePr>
          <p:cNvPr id="150" name="Object 149">
            <a:extLst>
              <a:ext uri="{FF2B5EF4-FFF2-40B4-BE49-F238E27FC236}">
                <a16:creationId xmlns:a16="http://schemas.microsoft.com/office/drawing/2014/main" id="{78E27E68-4188-436F-B2A3-46BC0ED0685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977428" y="5081334"/>
          <a:ext cx="1130300" cy="69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1130400" imgH="69840" progId="Paint.Picture">
                  <p:embed/>
                </p:oleObj>
              </mc:Choice>
              <mc:Fallback>
                <p:oleObj name="Bitmap Image" r:id="rId4" imgW="1130400" imgH="69840" progId="Paint.Picture">
                  <p:embed/>
                  <p:pic>
                    <p:nvPicPr>
                      <p:cNvPr id="150" name="Object 149">
                        <a:extLst>
                          <a:ext uri="{FF2B5EF4-FFF2-40B4-BE49-F238E27FC236}">
                            <a16:creationId xmlns:a16="http://schemas.microsoft.com/office/drawing/2014/main" id="{78E27E68-4188-436F-B2A3-46BC0ED0685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977428" y="5081334"/>
                        <a:ext cx="1130300" cy="69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118A52C-7633-832B-9FC8-BCA5784C7BA3}"/>
              </a:ext>
            </a:extLst>
          </p:cNvPr>
          <p:cNvSpPr/>
          <p:nvPr/>
        </p:nvSpPr>
        <p:spPr>
          <a:xfrm>
            <a:off x="164096" y="800676"/>
            <a:ext cx="4579129" cy="3800714"/>
          </a:xfrm>
          <a:prstGeom prst="roundRect">
            <a:avLst/>
          </a:prstGeom>
          <a:noFill/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Unified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simultaneous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search for all goals by using an aggregative heuristic.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For each generated node, an aggregative heuristic is calculated in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two steps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:</a:t>
            </a:r>
            <a:b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  (1) build a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k-size vector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of heuristics from</a:t>
            </a:r>
            <a:b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       the node to each active goal.</a:t>
            </a:r>
            <a:b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  (2) select the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minimum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value of the vector.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Effective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in cases with clustered goals.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Poor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in cases with scattered goals.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64D9C3-D56C-6C7E-E4B5-171C1321A7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65220" y="1259673"/>
            <a:ext cx="1762979" cy="1924166"/>
          </a:xfrm>
          <a:prstGeom prst="rect">
            <a:avLst/>
          </a:prstGeom>
        </p:spPr>
      </p:pic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31EE1646-6934-F28D-4B7A-751B503432A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13964405"/>
              </p:ext>
            </p:extLst>
          </p:nvPr>
        </p:nvGraphicFramePr>
        <p:xfrm>
          <a:off x="6822424" y="2578652"/>
          <a:ext cx="1821372" cy="19225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7" imgW="1371648" imgH="1447871" progId="Excel.Sheet.12">
                  <p:embed/>
                </p:oleObj>
              </mc:Choice>
              <mc:Fallback>
                <p:oleObj name="Worksheet" r:id="rId7" imgW="1371648" imgH="1447871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822424" y="2578652"/>
                        <a:ext cx="1821372" cy="192255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705088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E6C04FF5-45E4-43DF-8677-807BAD6D6E88}"/>
              </a:ext>
            </a:extLst>
          </p:cNvPr>
          <p:cNvSpPr/>
          <p:nvPr/>
        </p:nvSpPr>
        <p:spPr>
          <a:xfrm>
            <a:off x="4054452" y="1751832"/>
            <a:ext cx="1391528" cy="3391668"/>
          </a:xfrm>
          <a:prstGeom prst="rect">
            <a:avLst/>
          </a:prstGeom>
          <a:blipFill dpi="0" rotWithShape="1">
            <a:blip r:embed="rId3">
              <a:alphaModFix amt="9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5902071F-CDE2-41D8-BCFA-431C373990B3}"/>
              </a:ext>
            </a:extLst>
          </p:cNvPr>
          <p:cNvSpPr/>
          <p:nvPr/>
        </p:nvSpPr>
        <p:spPr>
          <a:xfrm>
            <a:off x="-58845" y="-10476"/>
            <a:ext cx="9221063" cy="1334561"/>
          </a:xfrm>
          <a:prstGeom prst="roundRect">
            <a:avLst/>
          </a:prstGeom>
          <a:blipFill dpi="0" rotWithShape="1">
            <a:blip r:embed="rId4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32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Existing Solutions - Decision Matrix</a:t>
            </a:r>
          </a:p>
        </p:txBody>
      </p:sp>
      <p:graphicFrame>
        <p:nvGraphicFramePr>
          <p:cNvPr id="150" name="Object 149">
            <a:extLst>
              <a:ext uri="{FF2B5EF4-FFF2-40B4-BE49-F238E27FC236}">
                <a16:creationId xmlns:a16="http://schemas.microsoft.com/office/drawing/2014/main" id="{78E27E68-4188-436F-B2A3-46BC0ED0685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977428" y="5081334"/>
          <a:ext cx="1130300" cy="69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1130400" imgH="69840" progId="Paint.Picture">
                  <p:embed/>
                </p:oleObj>
              </mc:Choice>
              <mc:Fallback>
                <p:oleObj name="Bitmap Image" r:id="rId5" imgW="1130400" imgH="69840" progId="Paint.Picture">
                  <p:embed/>
                  <p:pic>
                    <p:nvPicPr>
                      <p:cNvPr id="150" name="Object 149">
                        <a:extLst>
                          <a:ext uri="{FF2B5EF4-FFF2-40B4-BE49-F238E27FC236}">
                            <a16:creationId xmlns:a16="http://schemas.microsoft.com/office/drawing/2014/main" id="{78E27E68-4188-436F-B2A3-46BC0ED0685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977428" y="5081334"/>
                        <a:ext cx="1130300" cy="69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118A52C-7633-832B-9FC8-BCA5784C7BA3}"/>
              </a:ext>
            </a:extLst>
          </p:cNvPr>
          <p:cNvSpPr/>
          <p:nvPr/>
        </p:nvSpPr>
        <p:spPr>
          <a:xfrm>
            <a:off x="358673" y="1123101"/>
            <a:ext cx="4243852" cy="2558249"/>
          </a:xfrm>
          <a:prstGeom prst="roundRect">
            <a:avLst/>
          </a:prstGeom>
          <a:noFill/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Suitable OMSPP algorithm depends on:</a:t>
            </a:r>
            <a:b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  (1)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Goal Quantity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.</a:t>
            </a:r>
            <a:b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  (2)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Goal Distribution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kA* is preferable for OMSPP with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clustered goals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. 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OMSPP with clustered goals are more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common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in human applications.</a:t>
            </a:r>
          </a:p>
        </p:txBody>
      </p:sp>
      <p:graphicFrame>
        <p:nvGraphicFramePr>
          <p:cNvPr id="22" name="Object 21">
            <a:extLst>
              <a:ext uri="{FF2B5EF4-FFF2-40B4-BE49-F238E27FC236}">
                <a16:creationId xmlns:a16="http://schemas.microsoft.com/office/drawing/2014/main" id="{900D50FC-EFAC-578D-5F44-FCE99434792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87700914"/>
              </p:ext>
            </p:extLst>
          </p:nvPr>
        </p:nvGraphicFramePr>
        <p:xfrm>
          <a:off x="5150598" y="1359885"/>
          <a:ext cx="3513721" cy="17416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7" imgW="2567808" imgH="1272512" progId="Excel.Sheet.12">
                  <p:embed/>
                </p:oleObj>
              </mc:Choice>
              <mc:Fallback>
                <p:oleObj name="Worksheet" r:id="rId7" imgW="2567808" imgH="1272512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150598" y="1359885"/>
                        <a:ext cx="3513721" cy="174165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408757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5902071F-CDE2-41D8-BCFA-431C373990B3}"/>
              </a:ext>
            </a:extLst>
          </p:cNvPr>
          <p:cNvSpPr/>
          <p:nvPr/>
        </p:nvSpPr>
        <p:spPr>
          <a:xfrm>
            <a:off x="-58845" y="-10476"/>
            <a:ext cx="9221063" cy="837511"/>
          </a:xfrm>
          <a:prstGeom prst="roundRect">
            <a:avLst/>
          </a:prstGeom>
          <a:blipFill dpi="0" rotWithShape="1">
            <a:blip r:embed="rId3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32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OMSPP - New Solutions</a:t>
            </a:r>
          </a:p>
        </p:txBody>
      </p:sp>
      <p:graphicFrame>
        <p:nvGraphicFramePr>
          <p:cNvPr id="150" name="Object 149">
            <a:extLst>
              <a:ext uri="{FF2B5EF4-FFF2-40B4-BE49-F238E27FC236}">
                <a16:creationId xmlns:a16="http://schemas.microsoft.com/office/drawing/2014/main" id="{78E27E68-4188-436F-B2A3-46BC0ED0685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02848151"/>
              </p:ext>
            </p:extLst>
          </p:nvPr>
        </p:nvGraphicFramePr>
        <p:xfrm>
          <a:off x="3977428" y="5081334"/>
          <a:ext cx="1130300" cy="69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1130400" imgH="69840" progId="Paint.Picture">
                  <p:embed/>
                </p:oleObj>
              </mc:Choice>
              <mc:Fallback>
                <p:oleObj name="Bitmap Image" r:id="rId4" imgW="1130400" imgH="69840" progId="Paint.Picture">
                  <p:embed/>
                  <p:pic>
                    <p:nvPicPr>
                      <p:cNvPr id="150" name="Object 149">
                        <a:extLst>
                          <a:ext uri="{FF2B5EF4-FFF2-40B4-BE49-F238E27FC236}">
                            <a16:creationId xmlns:a16="http://schemas.microsoft.com/office/drawing/2014/main" id="{78E27E68-4188-436F-B2A3-46BC0ED0685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977428" y="5081334"/>
                        <a:ext cx="1130300" cy="69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118A52C-7633-832B-9FC8-BCA5784C7BA3}"/>
              </a:ext>
            </a:extLst>
          </p:cNvPr>
          <p:cNvSpPr/>
          <p:nvPr/>
        </p:nvSpPr>
        <p:spPr>
          <a:xfrm>
            <a:off x="198548" y="1000701"/>
            <a:ext cx="5787689" cy="2331628"/>
          </a:xfrm>
          <a:prstGeom prst="roundRect">
            <a:avLst/>
          </a:prstGeom>
          <a:noFill/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Three new efficient algorithms for OMSPP:</a:t>
            </a:r>
            <a:b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(1)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Forward-Sequential-kA*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(FS-kA*).</a:t>
            </a:r>
            <a:b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(2)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Backward-Sequential-kA*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(BS-kA*).</a:t>
            </a:r>
            <a:b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(3)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Forward-Backward-Sequential-kA*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(FBS-kA*).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New algorithms are classified as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iterative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searches.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Ability to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share information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between the sub-searches.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Differ in their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search direction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.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BF273E8F-FA73-D75F-75CE-83257E30936A}"/>
              </a:ext>
            </a:extLst>
          </p:cNvPr>
          <p:cNvSpPr/>
          <p:nvPr/>
        </p:nvSpPr>
        <p:spPr>
          <a:xfrm>
            <a:off x="5976570" y="1253894"/>
            <a:ext cx="919131" cy="465987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dirty="0"/>
              <a:t>Start</a:t>
            </a:r>
            <a:endParaRPr lang="he-IL" b="1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A9984DD-E357-1854-F038-67C2277A5648}"/>
              </a:ext>
            </a:extLst>
          </p:cNvPr>
          <p:cNvSpPr/>
          <p:nvPr/>
        </p:nvSpPr>
        <p:spPr>
          <a:xfrm>
            <a:off x="7728616" y="984606"/>
            <a:ext cx="645138" cy="465987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dirty="0"/>
              <a:t>G1</a:t>
            </a:r>
            <a:endParaRPr lang="he-IL" b="1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9B1A4CB-4A69-42CB-C441-C971595D64F0}"/>
              </a:ext>
            </a:extLst>
          </p:cNvPr>
          <p:cNvSpPr/>
          <p:nvPr/>
        </p:nvSpPr>
        <p:spPr>
          <a:xfrm>
            <a:off x="7741022" y="1498228"/>
            <a:ext cx="645138" cy="465987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dirty="0"/>
              <a:t>G2</a:t>
            </a:r>
            <a:endParaRPr lang="he-IL" b="1" dirty="0"/>
          </a:p>
        </p:txBody>
      </p:sp>
      <p:cxnSp>
        <p:nvCxnSpPr>
          <p:cNvPr id="30" name="Connector: Curved 29">
            <a:extLst>
              <a:ext uri="{FF2B5EF4-FFF2-40B4-BE49-F238E27FC236}">
                <a16:creationId xmlns:a16="http://schemas.microsoft.com/office/drawing/2014/main" id="{BD93AAD3-DA3D-47CD-DA5B-00ED2BD03620}"/>
              </a:ext>
            </a:extLst>
          </p:cNvPr>
          <p:cNvCxnSpPr>
            <a:stCxn id="3" idx="6"/>
            <a:endCxn id="9" idx="2"/>
          </p:cNvCxnSpPr>
          <p:nvPr/>
        </p:nvCxnSpPr>
        <p:spPr>
          <a:xfrm flipV="1">
            <a:off x="6895701" y="1217600"/>
            <a:ext cx="832915" cy="269288"/>
          </a:xfrm>
          <a:prstGeom prst="curvedConnector3">
            <a:avLst/>
          </a:prstGeom>
          <a:ln w="63500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or: Curved 35">
            <a:extLst>
              <a:ext uri="{FF2B5EF4-FFF2-40B4-BE49-F238E27FC236}">
                <a16:creationId xmlns:a16="http://schemas.microsoft.com/office/drawing/2014/main" id="{95C5DD90-B134-7D9F-87B9-3411039CC2A4}"/>
              </a:ext>
            </a:extLst>
          </p:cNvPr>
          <p:cNvCxnSpPr>
            <a:cxnSpLocks/>
            <a:stCxn id="3" idx="6"/>
            <a:endCxn id="13" idx="2"/>
          </p:cNvCxnSpPr>
          <p:nvPr/>
        </p:nvCxnSpPr>
        <p:spPr>
          <a:xfrm>
            <a:off x="6895701" y="1486888"/>
            <a:ext cx="845321" cy="244334"/>
          </a:xfrm>
          <a:prstGeom prst="curvedConnector3">
            <a:avLst/>
          </a:prstGeom>
          <a:ln w="63500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3BB6A10B-F956-E3FA-3DC9-3D7090A5FC76}"/>
              </a:ext>
            </a:extLst>
          </p:cNvPr>
          <p:cNvSpPr/>
          <p:nvPr/>
        </p:nvSpPr>
        <p:spPr>
          <a:xfrm>
            <a:off x="6001722" y="2622008"/>
            <a:ext cx="919131" cy="465987"/>
          </a:xfrm>
          <a:prstGeom prst="ellipse">
            <a:avLst/>
          </a:prstGeom>
          <a:solidFill>
            <a:srgbClr val="FFD72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dirty="0"/>
              <a:t>Start</a:t>
            </a:r>
            <a:endParaRPr lang="he-IL" b="1" dirty="0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DB20AD91-CF74-CA88-B1AD-331A4D9D1EEE}"/>
              </a:ext>
            </a:extLst>
          </p:cNvPr>
          <p:cNvSpPr/>
          <p:nvPr/>
        </p:nvSpPr>
        <p:spPr>
          <a:xfrm>
            <a:off x="7753768" y="2352720"/>
            <a:ext cx="645138" cy="465987"/>
          </a:xfrm>
          <a:prstGeom prst="ellipse">
            <a:avLst/>
          </a:prstGeom>
          <a:solidFill>
            <a:srgbClr val="FFD72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dirty="0"/>
              <a:t>G1</a:t>
            </a:r>
            <a:endParaRPr lang="he-IL" b="1" dirty="0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1815429C-E4FA-1DC6-2A2A-6558554A7301}"/>
              </a:ext>
            </a:extLst>
          </p:cNvPr>
          <p:cNvSpPr/>
          <p:nvPr/>
        </p:nvSpPr>
        <p:spPr>
          <a:xfrm>
            <a:off x="7766174" y="2866342"/>
            <a:ext cx="645138" cy="465987"/>
          </a:xfrm>
          <a:prstGeom prst="ellipse">
            <a:avLst/>
          </a:prstGeom>
          <a:solidFill>
            <a:srgbClr val="FFD72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dirty="0"/>
              <a:t>G2</a:t>
            </a:r>
            <a:endParaRPr lang="he-IL" b="1" dirty="0"/>
          </a:p>
        </p:txBody>
      </p:sp>
      <p:cxnSp>
        <p:nvCxnSpPr>
          <p:cNvPr id="47" name="Connector: Curved 46">
            <a:extLst>
              <a:ext uri="{FF2B5EF4-FFF2-40B4-BE49-F238E27FC236}">
                <a16:creationId xmlns:a16="http://schemas.microsoft.com/office/drawing/2014/main" id="{59A92C3E-DE8E-1E1E-2C71-888556B3E7A6}"/>
              </a:ext>
            </a:extLst>
          </p:cNvPr>
          <p:cNvCxnSpPr>
            <a:cxnSpLocks/>
            <a:stCxn id="44" idx="2"/>
            <a:endCxn id="42" idx="6"/>
          </p:cNvCxnSpPr>
          <p:nvPr/>
        </p:nvCxnSpPr>
        <p:spPr>
          <a:xfrm rot="10800000" flipV="1">
            <a:off x="6920854" y="2585714"/>
            <a:ext cx="832915" cy="269288"/>
          </a:xfrm>
          <a:prstGeom prst="curvedConnector3">
            <a:avLst>
              <a:gd name="adj1" fmla="val 50000"/>
            </a:avLst>
          </a:prstGeom>
          <a:ln w="63500">
            <a:solidFill>
              <a:srgbClr val="FFD72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or: Curved 47">
            <a:extLst>
              <a:ext uri="{FF2B5EF4-FFF2-40B4-BE49-F238E27FC236}">
                <a16:creationId xmlns:a16="http://schemas.microsoft.com/office/drawing/2014/main" id="{826FCF99-EDFC-76D2-C433-985A81978520}"/>
              </a:ext>
            </a:extLst>
          </p:cNvPr>
          <p:cNvCxnSpPr>
            <a:cxnSpLocks/>
            <a:stCxn id="58" idx="2"/>
            <a:endCxn id="56" idx="6"/>
          </p:cNvCxnSpPr>
          <p:nvPr/>
        </p:nvCxnSpPr>
        <p:spPr>
          <a:xfrm rot="10800000">
            <a:off x="6928430" y="4294943"/>
            <a:ext cx="845321" cy="244334"/>
          </a:xfrm>
          <a:prstGeom prst="curvedConnector3">
            <a:avLst>
              <a:gd name="adj1" fmla="val 50000"/>
            </a:avLst>
          </a:prstGeom>
          <a:ln w="635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55">
            <a:extLst>
              <a:ext uri="{FF2B5EF4-FFF2-40B4-BE49-F238E27FC236}">
                <a16:creationId xmlns:a16="http://schemas.microsoft.com/office/drawing/2014/main" id="{3BBF6937-E39C-B733-69EB-63D2A2447420}"/>
              </a:ext>
            </a:extLst>
          </p:cNvPr>
          <p:cNvSpPr/>
          <p:nvPr/>
        </p:nvSpPr>
        <p:spPr>
          <a:xfrm>
            <a:off x="6009298" y="4061949"/>
            <a:ext cx="919131" cy="465987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dirty="0"/>
              <a:t>Start</a:t>
            </a:r>
            <a:endParaRPr lang="he-IL" b="1" dirty="0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2D4B5726-6147-D36F-36B4-B330C217945A}"/>
              </a:ext>
            </a:extLst>
          </p:cNvPr>
          <p:cNvSpPr/>
          <p:nvPr/>
        </p:nvSpPr>
        <p:spPr>
          <a:xfrm>
            <a:off x="7761344" y="3792661"/>
            <a:ext cx="645138" cy="465987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dirty="0"/>
              <a:t>G1</a:t>
            </a:r>
            <a:endParaRPr lang="he-IL" b="1" dirty="0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4429D125-6311-D173-7975-027E823CA26A}"/>
              </a:ext>
            </a:extLst>
          </p:cNvPr>
          <p:cNvSpPr/>
          <p:nvPr/>
        </p:nvSpPr>
        <p:spPr>
          <a:xfrm>
            <a:off x="7773750" y="4306283"/>
            <a:ext cx="645138" cy="465987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dirty="0"/>
              <a:t>G2</a:t>
            </a:r>
            <a:endParaRPr lang="he-IL" b="1" dirty="0"/>
          </a:p>
        </p:txBody>
      </p:sp>
      <p:cxnSp>
        <p:nvCxnSpPr>
          <p:cNvPr id="59" name="Connector: Curved 58">
            <a:extLst>
              <a:ext uri="{FF2B5EF4-FFF2-40B4-BE49-F238E27FC236}">
                <a16:creationId xmlns:a16="http://schemas.microsoft.com/office/drawing/2014/main" id="{56CFA2F1-E204-6CBB-734C-9C2EA80F11D5}"/>
              </a:ext>
            </a:extLst>
          </p:cNvPr>
          <p:cNvCxnSpPr>
            <a:stCxn id="56" idx="6"/>
            <a:endCxn id="57" idx="2"/>
          </p:cNvCxnSpPr>
          <p:nvPr/>
        </p:nvCxnSpPr>
        <p:spPr>
          <a:xfrm flipV="1">
            <a:off x="6928429" y="4025655"/>
            <a:ext cx="832915" cy="269288"/>
          </a:xfrm>
          <a:prstGeom prst="curvedConnector3">
            <a:avLst/>
          </a:prstGeom>
          <a:ln w="635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or: Curved 64">
            <a:extLst>
              <a:ext uri="{FF2B5EF4-FFF2-40B4-BE49-F238E27FC236}">
                <a16:creationId xmlns:a16="http://schemas.microsoft.com/office/drawing/2014/main" id="{9EFBA1EC-41C8-BBC8-1D87-5992D29AC3F7}"/>
              </a:ext>
            </a:extLst>
          </p:cNvPr>
          <p:cNvCxnSpPr>
            <a:cxnSpLocks/>
            <a:stCxn id="45" idx="2"/>
            <a:endCxn id="42" idx="6"/>
          </p:cNvCxnSpPr>
          <p:nvPr/>
        </p:nvCxnSpPr>
        <p:spPr>
          <a:xfrm rot="10800000">
            <a:off x="6920854" y="2855002"/>
            <a:ext cx="845321" cy="244334"/>
          </a:xfrm>
          <a:prstGeom prst="curvedConnector3">
            <a:avLst>
              <a:gd name="adj1" fmla="val 50000"/>
            </a:avLst>
          </a:prstGeom>
          <a:ln w="63500">
            <a:solidFill>
              <a:srgbClr val="FFD72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Arrow: Right 69">
            <a:extLst>
              <a:ext uri="{FF2B5EF4-FFF2-40B4-BE49-F238E27FC236}">
                <a16:creationId xmlns:a16="http://schemas.microsoft.com/office/drawing/2014/main" id="{47B83896-D4AD-4D1C-4B59-6248367C4895}"/>
              </a:ext>
            </a:extLst>
          </p:cNvPr>
          <p:cNvSpPr/>
          <p:nvPr/>
        </p:nvSpPr>
        <p:spPr>
          <a:xfrm>
            <a:off x="6312315" y="890833"/>
            <a:ext cx="832915" cy="431158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050" b="1" dirty="0"/>
              <a:t>Forward</a:t>
            </a:r>
            <a:endParaRPr lang="he-IL" sz="1050" b="1" dirty="0"/>
          </a:p>
        </p:txBody>
      </p:sp>
      <p:sp>
        <p:nvSpPr>
          <p:cNvPr id="73" name="Arrow: Left 72">
            <a:extLst>
              <a:ext uri="{FF2B5EF4-FFF2-40B4-BE49-F238E27FC236}">
                <a16:creationId xmlns:a16="http://schemas.microsoft.com/office/drawing/2014/main" id="{7E00632E-4932-3E54-221C-1C1A9428586A}"/>
              </a:ext>
            </a:extLst>
          </p:cNvPr>
          <p:cNvSpPr/>
          <p:nvPr/>
        </p:nvSpPr>
        <p:spPr>
          <a:xfrm>
            <a:off x="6204387" y="2217203"/>
            <a:ext cx="918602" cy="411369"/>
          </a:xfrm>
          <a:prstGeom prst="leftArrow">
            <a:avLst/>
          </a:prstGeom>
          <a:solidFill>
            <a:srgbClr val="FFD72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000" b="1" dirty="0"/>
              <a:t>Backward</a:t>
            </a:r>
            <a:endParaRPr lang="he-IL" sz="1000" b="1" dirty="0"/>
          </a:p>
        </p:txBody>
      </p:sp>
      <p:sp>
        <p:nvSpPr>
          <p:cNvPr id="74" name="Arrow: Right 73">
            <a:extLst>
              <a:ext uri="{FF2B5EF4-FFF2-40B4-BE49-F238E27FC236}">
                <a16:creationId xmlns:a16="http://schemas.microsoft.com/office/drawing/2014/main" id="{455B8822-5288-C8A0-82C2-26858B49F2FD}"/>
              </a:ext>
            </a:extLst>
          </p:cNvPr>
          <p:cNvSpPr/>
          <p:nvPr/>
        </p:nvSpPr>
        <p:spPr>
          <a:xfrm>
            <a:off x="6342235" y="3440926"/>
            <a:ext cx="832915" cy="431158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050" b="1" dirty="0"/>
              <a:t>Forward</a:t>
            </a:r>
            <a:endParaRPr lang="he-IL" sz="1050" b="1" dirty="0"/>
          </a:p>
        </p:txBody>
      </p:sp>
      <p:sp>
        <p:nvSpPr>
          <p:cNvPr id="75" name="Arrow: Left 74">
            <a:extLst>
              <a:ext uri="{FF2B5EF4-FFF2-40B4-BE49-F238E27FC236}">
                <a16:creationId xmlns:a16="http://schemas.microsoft.com/office/drawing/2014/main" id="{2FEC45A5-9C3A-7238-332F-CF17EB9BE1C0}"/>
              </a:ext>
            </a:extLst>
          </p:cNvPr>
          <p:cNvSpPr/>
          <p:nvPr/>
        </p:nvSpPr>
        <p:spPr>
          <a:xfrm>
            <a:off x="6133586" y="3655279"/>
            <a:ext cx="918602" cy="411369"/>
          </a:xfrm>
          <a:prstGeom prst="lef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000" b="1" dirty="0"/>
              <a:t>Backward</a:t>
            </a:r>
            <a:endParaRPr lang="he-IL" sz="1000" b="1" dirty="0"/>
          </a:p>
        </p:txBody>
      </p:sp>
    </p:spTree>
    <p:extLst>
      <p:ext uri="{BB962C8B-B14F-4D97-AF65-F5344CB8AC3E}">
        <p14:creationId xmlns:p14="http://schemas.microsoft.com/office/powerpoint/2010/main" val="41165664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Oval 135">
            <a:extLst>
              <a:ext uri="{FF2B5EF4-FFF2-40B4-BE49-F238E27FC236}">
                <a16:creationId xmlns:a16="http://schemas.microsoft.com/office/drawing/2014/main" id="{07FC04DE-82C8-469D-B7F4-B050C41EDCDA}"/>
              </a:ext>
            </a:extLst>
          </p:cNvPr>
          <p:cNvSpPr/>
          <p:nvPr/>
        </p:nvSpPr>
        <p:spPr>
          <a:xfrm>
            <a:off x="4242788" y="1595579"/>
            <a:ext cx="568619" cy="484094"/>
          </a:xfrm>
          <a:prstGeom prst="ellipse">
            <a:avLst/>
          </a:prstGeom>
          <a:solidFill>
            <a:srgbClr val="CC6600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5902071F-CDE2-41D8-BCFA-431C373990B3}"/>
              </a:ext>
            </a:extLst>
          </p:cNvPr>
          <p:cNvSpPr/>
          <p:nvPr/>
        </p:nvSpPr>
        <p:spPr>
          <a:xfrm>
            <a:off x="-58845" y="-10476"/>
            <a:ext cx="9221063" cy="1334561"/>
          </a:xfrm>
          <a:prstGeom prst="roundRect">
            <a:avLst/>
          </a:prstGeom>
          <a:blipFill dpi="0" rotWithShape="1">
            <a:blip r:embed="rId3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32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Forward-Sequential-kA* (FS-kA*)</a:t>
            </a:r>
          </a:p>
        </p:txBody>
      </p:sp>
      <p:graphicFrame>
        <p:nvGraphicFramePr>
          <p:cNvPr id="150" name="Object 149">
            <a:extLst>
              <a:ext uri="{FF2B5EF4-FFF2-40B4-BE49-F238E27FC236}">
                <a16:creationId xmlns:a16="http://schemas.microsoft.com/office/drawing/2014/main" id="{78E27E68-4188-436F-B2A3-46BC0ED0685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977428" y="5081334"/>
          <a:ext cx="1130300" cy="69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1130400" imgH="69840" progId="Paint.Picture">
                  <p:embed/>
                </p:oleObj>
              </mc:Choice>
              <mc:Fallback>
                <p:oleObj name="Bitmap Image" r:id="rId4" imgW="1130400" imgH="69840" progId="Paint.Picture">
                  <p:embed/>
                  <p:pic>
                    <p:nvPicPr>
                      <p:cNvPr id="150" name="Object 149">
                        <a:extLst>
                          <a:ext uri="{FF2B5EF4-FFF2-40B4-BE49-F238E27FC236}">
                            <a16:creationId xmlns:a16="http://schemas.microsoft.com/office/drawing/2014/main" id="{78E27E68-4188-436F-B2A3-46BC0ED0685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977428" y="5081334"/>
                        <a:ext cx="1130300" cy="69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34F4C8E-35E8-D4FE-024A-6F65E633A7E0}"/>
              </a:ext>
            </a:extLst>
          </p:cNvPr>
          <p:cNvSpPr/>
          <p:nvPr/>
        </p:nvSpPr>
        <p:spPr>
          <a:xfrm>
            <a:off x="3454258" y="1786729"/>
            <a:ext cx="2127840" cy="1574873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3411B6B-6332-6559-BD9F-3C63B53351ED}"/>
              </a:ext>
            </a:extLst>
          </p:cNvPr>
          <p:cNvSpPr/>
          <p:nvPr/>
        </p:nvSpPr>
        <p:spPr>
          <a:xfrm>
            <a:off x="3738567" y="1499538"/>
            <a:ext cx="1640594" cy="383987"/>
          </a:xfrm>
          <a:prstGeom prst="roundRect">
            <a:avLst/>
          </a:prstGeom>
          <a:solidFill>
            <a:srgbClr val="92E54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dirty="0"/>
              <a:t>kxA*</a:t>
            </a:r>
            <a:endParaRPr lang="he-IL" b="1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317CB39-C3D5-ED35-6455-3FB23B541184}"/>
              </a:ext>
            </a:extLst>
          </p:cNvPr>
          <p:cNvSpPr/>
          <p:nvPr/>
        </p:nvSpPr>
        <p:spPr>
          <a:xfrm>
            <a:off x="4025729" y="2041951"/>
            <a:ext cx="1058440" cy="33935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200" b="1" dirty="0"/>
              <a:t>Iterability</a:t>
            </a:r>
            <a:endParaRPr lang="he-IL" b="1" dirty="0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14EC75B2-4B3F-0F56-5B72-96CFE8CC5C62}"/>
              </a:ext>
            </a:extLst>
          </p:cNvPr>
          <p:cNvSpPr/>
          <p:nvPr/>
        </p:nvSpPr>
        <p:spPr>
          <a:xfrm>
            <a:off x="3893926" y="2497920"/>
            <a:ext cx="1362355" cy="724946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200" b="1" dirty="0"/>
              <a:t>Independent Data Structures</a:t>
            </a:r>
            <a:endParaRPr lang="he-IL" sz="1200" b="1" dirty="0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582DE577-5BC5-CDCE-7C6B-197CF8C6F7CA}"/>
              </a:ext>
            </a:extLst>
          </p:cNvPr>
          <p:cNvSpPr/>
          <p:nvPr/>
        </p:nvSpPr>
        <p:spPr>
          <a:xfrm>
            <a:off x="6786610" y="1792132"/>
            <a:ext cx="2127840" cy="1493111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90FD9E2E-E6E7-1789-C383-5DB8B481B960}"/>
              </a:ext>
            </a:extLst>
          </p:cNvPr>
          <p:cNvSpPr/>
          <p:nvPr/>
        </p:nvSpPr>
        <p:spPr>
          <a:xfrm>
            <a:off x="7070919" y="1504941"/>
            <a:ext cx="1640594" cy="383987"/>
          </a:xfrm>
          <a:prstGeom prst="roundRect">
            <a:avLst/>
          </a:prstGeom>
          <a:solidFill>
            <a:srgbClr val="FF706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dirty="0"/>
              <a:t>kA*</a:t>
            </a:r>
            <a:endParaRPr lang="he-IL" b="1" dirty="0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112C1BDC-B7EE-0B4D-6386-EF6B2D6DC835}"/>
              </a:ext>
            </a:extLst>
          </p:cNvPr>
          <p:cNvSpPr/>
          <p:nvPr/>
        </p:nvSpPr>
        <p:spPr>
          <a:xfrm>
            <a:off x="7329337" y="1988098"/>
            <a:ext cx="1167720" cy="44488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200" b="1" dirty="0"/>
              <a:t>Shared Data Structures</a:t>
            </a:r>
            <a:endParaRPr lang="he-IL" sz="1200" b="1" dirty="0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51D85BA3-F841-802D-6333-C771E433C2AB}"/>
              </a:ext>
            </a:extLst>
          </p:cNvPr>
          <p:cNvSpPr/>
          <p:nvPr/>
        </p:nvSpPr>
        <p:spPr>
          <a:xfrm>
            <a:off x="7232019" y="2602102"/>
            <a:ext cx="1362355" cy="484094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200" b="1" dirty="0"/>
              <a:t>Aggregative Heuristics</a:t>
            </a:r>
            <a:endParaRPr lang="he-IL" sz="1200" b="1" dirty="0"/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D54F6A40-22DF-4778-E108-BF817203ABDD}"/>
              </a:ext>
            </a:extLst>
          </p:cNvPr>
          <p:cNvSpPr/>
          <p:nvPr/>
        </p:nvSpPr>
        <p:spPr>
          <a:xfrm>
            <a:off x="5379161" y="3997544"/>
            <a:ext cx="1640594" cy="383987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dirty="0"/>
              <a:t>FS-kA*</a:t>
            </a:r>
            <a:endParaRPr lang="he-IL" b="1" dirty="0"/>
          </a:p>
        </p:txBody>
      </p: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75D280CB-BFB5-32E2-0411-452F327B512E}"/>
              </a:ext>
            </a:extLst>
          </p:cNvPr>
          <p:cNvCxnSpPr>
            <a:cxnSpLocks/>
            <a:stCxn id="13" idx="3"/>
            <a:endCxn id="37" idx="0"/>
          </p:cNvCxnSpPr>
          <p:nvPr/>
        </p:nvCxnSpPr>
        <p:spPr>
          <a:xfrm>
            <a:off x="5084169" y="2211627"/>
            <a:ext cx="1115289" cy="1785917"/>
          </a:xfrm>
          <a:prstGeom prst="bentConnector2">
            <a:avLst/>
          </a:prstGeom>
          <a:ln w="63500">
            <a:gradFill>
              <a:gsLst>
                <a:gs pos="0">
                  <a:schemeClr val="accent2">
                    <a:lumMod val="50000"/>
                  </a:schemeClr>
                </a:gs>
                <a:gs pos="95105">
                  <a:srgbClr val="FFC000"/>
                </a:gs>
              </a:gsLst>
              <a:lin ang="5400000" scaled="1"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BF529A9F-E4C1-8F45-32E2-15773EACA5BB}"/>
              </a:ext>
            </a:extLst>
          </p:cNvPr>
          <p:cNvCxnSpPr>
            <a:cxnSpLocks/>
            <a:stCxn id="30" idx="1"/>
            <a:endCxn id="37" idx="0"/>
          </p:cNvCxnSpPr>
          <p:nvPr/>
        </p:nvCxnSpPr>
        <p:spPr>
          <a:xfrm rot="10800000" flipV="1">
            <a:off x="6199459" y="2210540"/>
            <a:ext cx="1129879" cy="1787003"/>
          </a:xfrm>
          <a:prstGeom prst="bentConnector2">
            <a:avLst/>
          </a:prstGeom>
          <a:ln w="63500">
            <a:gradFill>
              <a:gsLst>
                <a:gs pos="0">
                  <a:schemeClr val="accent6">
                    <a:lumMod val="50000"/>
                  </a:schemeClr>
                </a:gs>
                <a:gs pos="100000">
                  <a:srgbClr val="FFC000"/>
                </a:gs>
              </a:gsLst>
              <a:lin ang="5400000" scaled="1"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5F01B596-94B0-29B0-F03D-AF7508F4EB8D}"/>
              </a:ext>
            </a:extLst>
          </p:cNvPr>
          <p:cNvSpPr/>
          <p:nvPr/>
        </p:nvSpPr>
        <p:spPr>
          <a:xfrm>
            <a:off x="52537" y="1388421"/>
            <a:ext cx="3504264" cy="3328297"/>
          </a:xfrm>
          <a:prstGeom prst="roundRect">
            <a:avLst/>
          </a:prstGeom>
          <a:noFill/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FS-kA* is actually a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hybrid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of kxA* and kA* algorithms.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FS-kA*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combines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the iterability</a:t>
            </a:r>
            <a:b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of kxA* with the shared data structures of kA*.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FS-kA*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outperforms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the kxA* and kA* in:</a:t>
            </a:r>
            <a:b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(1)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expanded nodes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.</a:t>
            </a:r>
            <a:b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(2)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heuristic calculations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haroni" panose="02010803020104030203" pitchFamily="2" charset="-79"/>
              <a:ea typeface="Segoe UI Black" panose="020B0A02040204020203" pitchFamily="34" charset="0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498988898"/>
      </p:ext>
    </p:extLst>
  </p:cSld>
  <p:clrMapOvr>
    <a:masterClrMapping/>
  </p:clrMapOvr>
</p:sld>
</file>

<file path=ppt/theme/theme1.xml><?xml version="1.0" encoding="utf-8"?>
<a:theme xmlns:a="http://schemas.openxmlformats.org/drawingml/2006/main" name="Osric template">
  <a:themeElements>
    <a:clrScheme name="Custom 347">
      <a:dk1>
        <a:srgbClr val="FFFFFF"/>
      </a:dk1>
      <a:lt1>
        <a:srgbClr val="24272E"/>
      </a:lt1>
      <a:dk2>
        <a:srgbClr val="C6C8D6"/>
      </a:dk2>
      <a:lt2>
        <a:srgbClr val="6B707C"/>
      </a:lt2>
      <a:accent1>
        <a:srgbClr val="FFDD41"/>
      </a:accent1>
      <a:accent2>
        <a:srgbClr val="8CE444"/>
      </a:accent2>
      <a:accent3>
        <a:srgbClr val="5FDEF0"/>
      </a:accent3>
      <a:accent4>
        <a:srgbClr val="7598FF"/>
      </a:accent4>
      <a:accent5>
        <a:srgbClr val="BA64E0"/>
      </a:accent5>
      <a:accent6>
        <a:srgbClr val="FF594C"/>
      </a:accent6>
      <a:hlink>
        <a:srgbClr val="CCDB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13450</TotalTime>
  <Words>2716</Words>
  <Application>Microsoft Office PowerPoint</Application>
  <PresentationFormat>On-screen Show (16:9)</PresentationFormat>
  <Paragraphs>347</Paragraphs>
  <Slides>56</Slides>
  <Notes>13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56</vt:i4>
      </vt:variant>
    </vt:vector>
  </HeadingPairs>
  <TitlesOfParts>
    <vt:vector size="66" baseType="lpstr">
      <vt:lpstr>Walter Turncoat</vt:lpstr>
      <vt:lpstr>Tahoma</vt:lpstr>
      <vt:lpstr>Cambria Math</vt:lpstr>
      <vt:lpstr>Wingdings</vt:lpstr>
      <vt:lpstr>Aharoni</vt:lpstr>
      <vt:lpstr>Nunito</vt:lpstr>
      <vt:lpstr>Arial</vt:lpstr>
      <vt:lpstr>Osric template</vt:lpstr>
      <vt:lpstr>Bitmap Image</vt:lpstr>
      <vt:lpstr>Worksheet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Fimka</dc:creator>
  <cp:lastModifiedBy>eyal.berkovich@outlook.co.il</cp:lastModifiedBy>
  <cp:revision>121</cp:revision>
  <cp:lastPrinted>2025-04-28T07:00:14Z</cp:lastPrinted>
  <dcterms:modified xsi:type="dcterms:W3CDTF">2025-05-06T11:03:01Z</dcterms:modified>
</cp:coreProperties>
</file>